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5"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8" r:id="rId21"/>
    <p:sldId id="297" r:id="rId22"/>
    <p:sldId id="288" r:id="rId23"/>
    <p:sldId id="298" r:id="rId24"/>
    <p:sldId id="272" r:id="rId25"/>
    <p:sldId id="273" r:id="rId26"/>
    <p:sldId id="274" r:id="rId27"/>
    <p:sldId id="275" r:id="rId28"/>
    <p:sldId id="276" r:id="rId29"/>
    <p:sldId id="279" r:id="rId30"/>
    <p:sldId id="280" r:id="rId31"/>
    <p:sldId id="308" r:id="rId32"/>
    <p:sldId id="309" r:id="rId33"/>
    <p:sldId id="277" r:id="rId34"/>
  </p:sldIdLst>
  <p:sldSz cx="9144000" cy="5143500"/>
  <p:notesSz cx="5143500" cy="9144000"/>
  <p:custDataLst>
    <p:tags r:id="rId38"/>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8" Type="http://schemas.openxmlformats.org/officeDocument/2006/relationships/tags" Target="tags/tag16.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black_mountain_20221125/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282B36"/>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black_mountain_20221125/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black_mountain_20221125/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black_mountain_20221125/Catalog-bg.sv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ssion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black_mountain_20221125/Session-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_slides">
    <p:bg>
      <p:bgPr>
        <a:solidFill>
          <a:srgbClr val="282B36"/>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End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black_mountain_20221125/End-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ver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black_mountain_20221125/Cover-bg.jpg"/>
          <p:cNvPicPr>
            <a:picLocks noChangeAspect="1"/>
          </p:cNvPicPr>
          <p:nvPr/>
        </p:nvPicPr>
        <p:blipFill>
          <a:blip r:embed="rId2"/>
          <a:stretch>
            <a:fillRect/>
          </a:stretch>
        </p:blipFill>
        <p:spPr>
          <a:xfrm>
            <a:off x="0" y="0"/>
            <a:ext cx="9144000" cy="51435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talog_slides">
    <p:bg>
      <p:bgPr>
        <a:solidFill>
          <a:srgbClr val="FFFFFF"/>
        </a:solidFill>
        <a:effectLst/>
      </p:bgPr>
    </p:bg>
    <p:spTree>
      <p:nvGrpSpPr>
        <p:cNvPr id="1" name=""/>
        <p:cNvGrpSpPr/>
        <p:nvPr/>
      </p:nvGrpSpPr>
      <p:grpSpPr>
        <a:xfrm>
          <a:off x="0" y="0"/>
          <a:ext cx="0" cy="0"/>
          <a:chOff x="0" y="0"/>
          <a:chExt cx="0" cy="0"/>
        </a:xfrm>
      </p:grpSpPr>
      <p:pic>
        <p:nvPicPr>
          <p:cNvPr id="2" name="Image 0" descr="https://media.mindshow.fun/themes/black_mountain_20221125/Catalog-bg.sv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9144000" cy="51435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6.png"/><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tags" Target="../tags/tag5.xml"/><Relationship Id="rId4" Type="http://schemas.openxmlformats.org/officeDocument/2006/relationships/image" Target="../media/image8.png"/><Relationship Id="rId3" Type="http://schemas.openxmlformats.org/officeDocument/2006/relationships/tags" Target="../tags/tag4.xml"/><Relationship Id="rId2" Type="http://schemas.openxmlformats.org/officeDocument/2006/relationships/image" Target="../media/image7.png"/><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tags" Target="../tags/tag9.xml"/><Relationship Id="rId3" Type="http://schemas.openxmlformats.org/officeDocument/2006/relationships/image" Target="../media/image10.png"/><Relationship Id="rId2" Type="http://schemas.openxmlformats.org/officeDocument/2006/relationships/tags" Target="../tags/tag8.xml"/><Relationship Id="rId1" Type="http://schemas.openxmlformats.org/officeDocument/2006/relationships/tags" Target="../tags/tag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5.xml"/><Relationship Id="rId4" Type="http://schemas.openxmlformats.org/officeDocument/2006/relationships/image" Target="../media/image13.png"/><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1.xml"/><Relationship Id="rId2" Type="http://schemas.openxmlformats.org/officeDocument/2006/relationships/image" Target="../media/image15.png"/><Relationship Id="rId1"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943475" y="1176338"/>
            <a:ext cx="3791903" cy="1333500"/>
          </a:xfrm>
          <a:prstGeom prst="rect">
            <a:avLst/>
          </a:prstGeom>
          <a:noFill/>
        </p:spPr>
        <p:txBody>
          <a:bodyPr wrap="square" rtlCol="0" anchor="b"/>
          <a:lstStyle/>
          <a:p>
            <a:pPr algn="r"/>
            <a:r>
              <a:rPr lang="en-US" sz="4800" b="1" dirty="0">
                <a:solidFill>
                  <a:srgbClr val="E8E6E3"/>
                </a:solidFill>
                <a:latin typeface="Noto Sans SC" pitchFamily="34" charset="0"/>
                <a:ea typeface="Noto Sans SC" pitchFamily="34" charset="-122"/>
                <a:cs typeface="Noto Sans SC" pitchFamily="34" charset="-120"/>
              </a:rPr>
              <a:t>技术分享</a:t>
            </a:r>
            <a:endParaRPr lang="en-US" sz="4800" dirty="0"/>
          </a:p>
        </p:txBody>
      </p:sp>
      <p:sp>
        <p:nvSpPr>
          <p:cNvPr id="3" name="Text 1"/>
          <p:cNvSpPr/>
          <p:nvPr/>
        </p:nvSpPr>
        <p:spPr>
          <a:xfrm>
            <a:off x="5667375" y="2509838"/>
            <a:ext cx="3068002" cy="752475"/>
          </a:xfrm>
          <a:prstGeom prst="rect">
            <a:avLst/>
          </a:prstGeom>
          <a:noFill/>
        </p:spPr>
        <p:txBody>
          <a:bodyPr wrap="square" rtlCol="0" anchor="t"/>
          <a:lstStyle/>
          <a:p>
            <a:pPr algn="r"/>
            <a:r>
              <a:rPr lang="en-US" sz="1600" b="0" dirty="0">
                <a:solidFill>
                  <a:srgbClr val="9C9487"/>
                </a:solidFill>
                <a:latin typeface="Noto Sans SC" pitchFamily="34" charset="0"/>
                <a:ea typeface="Noto Sans SC" pitchFamily="34" charset="-122"/>
                <a:cs typeface="Noto Sans SC" pitchFamily="34" charset="-120"/>
              </a:rPr>
              <a:t>提高团队代码质量的一些建议</a:t>
            </a:r>
            <a:endParaRPr lang="en-US" sz="1630" dirty="0"/>
          </a:p>
        </p:txBody>
      </p:sp>
      <p:sp>
        <p:nvSpPr>
          <p:cNvPr id="4" name="Text 2"/>
          <p:cNvSpPr/>
          <p:nvPr/>
        </p:nvSpPr>
        <p:spPr>
          <a:xfrm>
            <a:off x="6657975" y="3829050"/>
            <a:ext cx="1943100" cy="552450"/>
          </a:xfrm>
          <a:prstGeom prst="rect">
            <a:avLst/>
          </a:prstGeom>
          <a:noFill/>
        </p:spPr>
        <p:txBody>
          <a:bodyPr wrap="square" rtlCol="0" anchor="b"/>
          <a:lstStyle/>
          <a:p>
            <a:pPr algn="r"/>
            <a:r>
              <a:rPr lang="zh-CN" altLang="en-US" sz="1200" b="0" dirty="0">
                <a:solidFill>
                  <a:srgbClr val="9C9487"/>
                </a:solidFill>
                <a:latin typeface="Noto Sans SC" pitchFamily="34" charset="0"/>
                <a:ea typeface="Noto Sans SC" pitchFamily="34" charset="-122"/>
                <a:cs typeface="Noto Sans SC" pitchFamily="34" charset="-120"/>
              </a:rPr>
              <a:t>刘明耀</a:t>
            </a:r>
            <a:r>
              <a:rPr lang="en-US" sz="1200" b="0" dirty="0">
                <a:solidFill>
                  <a:srgbClr val="9C9487"/>
                </a:solidFill>
                <a:latin typeface="Noto Sans SC" pitchFamily="34" charset="0"/>
                <a:ea typeface="Noto Sans SC" pitchFamily="34" charset="-122"/>
                <a:cs typeface="Noto Sans SC" pitchFamily="34" charset="-120"/>
              </a:rPr>
              <a:t>
</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表象</a:t>
            </a:r>
            <a:endParaRPr lang="en-US" sz="2400" dirty="0"/>
          </a:p>
        </p:txBody>
      </p:sp>
      <p:sp>
        <p:nvSpPr>
          <p:cNvPr id="3" name="Text 1"/>
          <p:cNvSpPr/>
          <p:nvPr/>
        </p:nvSpPr>
        <p:spPr>
          <a:xfrm>
            <a:off x="704850" y="12430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SonarQuebe代码扫描</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17002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重点Code Smell (代码异味)</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5" name="Text 3"/>
          <p:cNvSpPr/>
          <p:nvPr/>
        </p:nvSpPr>
        <p:spPr>
          <a:xfrm>
            <a:off x="704850" y="21574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建议</a:t>
            </a:r>
            <a:endParaRPr lang="en-US" sz="1500" b="0"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SonarQuebe代码扫描</a:t>
            </a:r>
            <a:endParaRPr lang="en-US" sz="2400" dirty="0"/>
          </a:p>
        </p:txBody>
      </p:sp>
      <p:sp>
        <p:nvSpPr>
          <p:cNvPr id="3" name="Text 1"/>
          <p:cNvSpPr/>
          <p:nvPr/>
        </p:nvSpPr>
        <p:spPr>
          <a:xfrm>
            <a:off x="704850" y="12430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1. 代码重复率较高11.6%。</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17002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2. 存在较多Code Smell(代码异味)，下面会对Code Smell进行具体分析。</a:t>
            </a:r>
            <a:endParaRPr lang="en-US" sz="1500" b="0" dirty="0">
              <a:solidFill>
                <a:schemeClr val="bg1"/>
              </a:solidFill>
              <a:latin typeface="Noto Sans SC" pitchFamily="34" charset="0"/>
              <a:ea typeface="Noto Sans SC" pitchFamily="34" charset="-122"/>
              <a:cs typeface="Noto Sans SC" pitchFamily="34" charset="-120"/>
            </a:endParaRPr>
          </a:p>
        </p:txBody>
      </p:sp>
      <p:pic>
        <p:nvPicPr>
          <p:cNvPr id="5" name="图片 4" descr="2023-02-01-16-02-43-image"/>
          <p:cNvPicPr>
            <a:picLocks noChangeAspect="1"/>
          </p:cNvPicPr>
          <p:nvPr>
            <p:custDataLst>
              <p:tags r:id="rId1"/>
            </p:custDataLst>
          </p:nvPr>
        </p:nvPicPr>
        <p:blipFill>
          <a:blip r:embed="rId2"/>
          <a:stretch>
            <a:fillRect/>
          </a:stretch>
        </p:blipFill>
        <p:spPr>
          <a:xfrm>
            <a:off x="391795" y="2157730"/>
            <a:ext cx="8115935" cy="254698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重点Code Smell (代码异味)</a:t>
            </a:r>
            <a:endParaRPr lang="en-US" sz="2400" dirty="0"/>
          </a:p>
        </p:txBody>
      </p:sp>
      <p:sp>
        <p:nvSpPr>
          <p:cNvPr id="3" name="Text 1"/>
          <p:cNvSpPr/>
          <p:nvPr/>
        </p:nvSpPr>
        <p:spPr>
          <a:xfrm>
            <a:off x="704850" y="1243013"/>
            <a:ext cx="7729538" cy="8001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1. 单个方法的知识复杂度过高 。一个方法中的分支逻辑过多，影响可读性和可维护性，一般建议下降到15个复杂度</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2043112"/>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2. 单个方法的总行数超过80行，影响可读性和可维护性。</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5" name="Text 3"/>
          <p:cNvSpPr/>
          <p:nvPr/>
        </p:nvSpPr>
        <p:spPr>
          <a:xfrm>
            <a:off x="704850" y="2500312"/>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3. 出现魔法值，影响可读性和可维护性</a:t>
            </a:r>
            <a:endParaRPr lang="en-US" sz="1500" b="0" dirty="0">
              <a:solidFill>
                <a:schemeClr val="bg1"/>
              </a:solidFill>
              <a:latin typeface="Noto Sans SC" pitchFamily="34" charset="0"/>
              <a:ea typeface="Noto Sans SC" pitchFamily="34" charset="-122"/>
              <a:cs typeface="Noto Sans SC" pitchFamily="34" charset="-120"/>
            </a:endParaRPr>
          </a:p>
        </p:txBody>
      </p:sp>
      <p:pic>
        <p:nvPicPr>
          <p:cNvPr id="8" name="图片 7"/>
          <p:cNvPicPr>
            <a:picLocks noChangeAspect="1"/>
          </p:cNvPicPr>
          <p:nvPr>
            <p:custDataLst>
              <p:tags r:id="rId1"/>
            </p:custDataLst>
          </p:nvPr>
        </p:nvPicPr>
        <p:blipFill>
          <a:blip r:embed="rId2"/>
          <a:srcRect r="28127"/>
          <a:stretch>
            <a:fillRect/>
          </a:stretch>
        </p:blipFill>
        <p:spPr>
          <a:xfrm>
            <a:off x="3351530" y="3103245"/>
            <a:ext cx="2714625" cy="1791970"/>
          </a:xfrm>
          <a:prstGeom prst="rect">
            <a:avLst/>
          </a:prstGeom>
        </p:spPr>
      </p:pic>
      <p:pic>
        <p:nvPicPr>
          <p:cNvPr id="9" name="图片 8"/>
          <p:cNvPicPr>
            <a:picLocks noChangeAspect="1"/>
          </p:cNvPicPr>
          <p:nvPr>
            <p:custDataLst>
              <p:tags r:id="rId3"/>
            </p:custDataLst>
          </p:nvPr>
        </p:nvPicPr>
        <p:blipFill>
          <a:blip r:embed="rId4"/>
          <a:stretch>
            <a:fillRect/>
          </a:stretch>
        </p:blipFill>
        <p:spPr>
          <a:xfrm>
            <a:off x="6173470" y="2155190"/>
            <a:ext cx="2593340" cy="2896235"/>
          </a:xfrm>
          <a:prstGeom prst="rect">
            <a:avLst/>
          </a:prstGeom>
        </p:spPr>
      </p:pic>
      <p:pic>
        <p:nvPicPr>
          <p:cNvPr id="10" name="图片 9"/>
          <p:cNvPicPr>
            <a:picLocks noChangeAspect="1"/>
          </p:cNvPicPr>
          <p:nvPr>
            <p:custDataLst>
              <p:tags r:id="rId5"/>
            </p:custDataLst>
          </p:nvPr>
        </p:nvPicPr>
        <p:blipFill>
          <a:blip r:embed="rId6"/>
          <a:stretch>
            <a:fillRect/>
          </a:stretch>
        </p:blipFill>
        <p:spPr>
          <a:xfrm>
            <a:off x="457200" y="2957195"/>
            <a:ext cx="2521585" cy="246697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建议</a:t>
            </a:r>
            <a:endParaRPr lang="en-US" sz="2400" dirty="0"/>
          </a:p>
        </p:txBody>
      </p:sp>
      <p:sp>
        <p:nvSpPr>
          <p:cNvPr id="3" name="Text 1"/>
          <p:cNvSpPr/>
          <p:nvPr/>
        </p:nvSpPr>
        <p:spPr>
          <a:xfrm>
            <a:off x="704850" y="1243330"/>
            <a:ext cx="7729855" cy="84455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1. 将代码长度限制在2页（约80行）以内。这样代码的可读性不至于太差。并且在该限制的过程中，自然而然会</a:t>
            </a:r>
            <a:r>
              <a:rPr lang="zh-CN" altLang="en-US" sz="1500" b="0" dirty="0">
                <a:solidFill>
                  <a:schemeClr val="bg1"/>
                </a:solidFill>
                <a:latin typeface="Noto Sans SC" pitchFamily="34" charset="0"/>
                <a:ea typeface="Noto Sans SC" pitchFamily="34" charset="-122"/>
                <a:cs typeface="Noto Sans SC" pitchFamily="34" charset="-120"/>
              </a:rPr>
              <a:t>迫</a:t>
            </a:r>
            <a:r>
              <a:rPr lang="en-US" sz="1500" b="0" dirty="0">
                <a:solidFill>
                  <a:schemeClr val="bg1"/>
                </a:solidFill>
                <a:latin typeface="Noto Sans SC" pitchFamily="34" charset="0"/>
                <a:ea typeface="Noto Sans SC" pitchFamily="34" charset="-122"/>
                <a:cs typeface="Noto Sans SC" pitchFamily="34" charset="-120"/>
              </a:rPr>
              <a:t>使得开发者注重自身代码的封装性，也就降低了重复率。</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1966278"/>
            <a:ext cx="7729538" cy="8001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2. 学会使用IDEA的refactor功能，使得重构封装变得简单(可以另外出一期IDEA的重构技巧，如抽取方法 ，常量、快速改方法名等。 快捷键介绍)</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5" name="Text 3"/>
          <p:cNvSpPr/>
          <p:nvPr/>
        </p:nvSpPr>
        <p:spPr>
          <a:xfrm>
            <a:off x="704850" y="27289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3. 了解编程技巧，降低分支复杂度。</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6" name="Text 4"/>
          <p:cNvSpPr/>
          <p:nvPr/>
        </p:nvSpPr>
        <p:spPr>
          <a:xfrm>
            <a:off x="704850" y="3186113"/>
            <a:ext cx="7729538" cy="8001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4. 尽量避免出现</a:t>
            </a:r>
            <a:r>
              <a:rPr lang="en-US" sz="1500" b="1" dirty="0">
                <a:solidFill>
                  <a:schemeClr val="bg1"/>
                </a:solidFill>
                <a:latin typeface="Noto Sans SC" pitchFamily="34" charset="0"/>
                <a:ea typeface="Noto Sans SC" pitchFamily="34" charset="-122"/>
                <a:cs typeface="Noto Sans SC" pitchFamily="34" charset="-120"/>
              </a:rPr>
              <a:t>魔法值</a:t>
            </a:r>
            <a:r>
              <a:rPr lang="en-US" sz="1500" b="0" dirty="0">
                <a:solidFill>
                  <a:schemeClr val="bg1"/>
                </a:solidFill>
                <a:latin typeface="Noto Sans SC" pitchFamily="34" charset="0"/>
                <a:ea typeface="Noto Sans SC" pitchFamily="34" charset="-122"/>
                <a:cs typeface="Noto Sans SC" pitchFamily="34" charset="-120"/>
              </a:rPr>
              <a:t>，使用</a:t>
            </a:r>
            <a:r>
              <a:rPr lang="en-US" sz="1500" b="1" dirty="0">
                <a:solidFill>
                  <a:schemeClr val="bg1"/>
                </a:solidFill>
                <a:latin typeface="Noto Sans SC" pitchFamily="34" charset="0"/>
                <a:ea typeface="Noto Sans SC" pitchFamily="34" charset="-122"/>
                <a:cs typeface="Noto Sans SC" pitchFamily="34" charset="-120"/>
              </a:rPr>
              <a:t>枚举类</a:t>
            </a:r>
            <a:r>
              <a:rPr lang="en-US" sz="1500" b="0" dirty="0">
                <a:solidFill>
                  <a:schemeClr val="bg1"/>
                </a:solidFill>
                <a:latin typeface="Noto Sans SC" pitchFamily="34" charset="0"/>
                <a:ea typeface="Noto Sans SC" pitchFamily="34" charset="-122"/>
                <a:cs typeface="Noto Sans SC" pitchFamily="34" charset="-120"/>
              </a:rPr>
              <a:t>或</a:t>
            </a:r>
            <a:r>
              <a:rPr lang="en-US" sz="1500" b="1" dirty="0">
                <a:solidFill>
                  <a:schemeClr val="bg1"/>
                </a:solidFill>
                <a:latin typeface="Noto Sans SC" pitchFamily="34" charset="0"/>
                <a:ea typeface="Noto Sans SC" pitchFamily="34" charset="-122"/>
                <a:cs typeface="Noto Sans SC" pitchFamily="34" charset="-120"/>
              </a:rPr>
              <a:t>常量</a:t>
            </a:r>
            <a:r>
              <a:rPr lang="en-US" sz="1500" b="0" dirty="0">
                <a:solidFill>
                  <a:schemeClr val="bg1"/>
                </a:solidFill>
                <a:latin typeface="Noto Sans SC" pitchFamily="34" charset="0"/>
                <a:ea typeface="Noto Sans SC" pitchFamily="34" charset="-122"/>
                <a:cs typeface="Noto Sans SC" pitchFamily="34" charset="-120"/>
              </a:rPr>
              <a:t>固化，使得知识集中在一个地方，而不是分散在代码各处。</a:t>
            </a:r>
            <a:endParaRPr lang="en-US" sz="1500" b="0"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本质</a:t>
            </a:r>
            <a:endParaRPr lang="en-US" sz="2400" dirty="0"/>
          </a:p>
        </p:txBody>
      </p:sp>
      <p:sp>
        <p:nvSpPr>
          <p:cNvPr id="3" name="Text 1"/>
          <p:cNvSpPr/>
          <p:nvPr/>
        </p:nvSpPr>
        <p:spPr>
          <a:xfrm>
            <a:off x="704850" y="12430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DRY 原则（Don't Repeat Yourself ） 避免重复</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17002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不要容忍破窗户</a:t>
            </a:r>
            <a:endParaRPr lang="en-US" sz="1500" b="0"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DRY 原则（Don't Repeat Yourself ） 避免重复</a:t>
            </a:r>
            <a:endParaRPr lang="en-US" sz="2400" dirty="0"/>
          </a:p>
        </p:txBody>
      </p:sp>
      <p:sp>
        <p:nvSpPr>
          <p:cNvPr id="3" name="Text 1"/>
          <p:cNvSpPr/>
          <p:nvPr/>
        </p:nvSpPr>
        <p:spPr>
          <a:xfrm>
            <a:off x="704850" y="1774508"/>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业务结构设计导致的重复，非正交性(不相依赖性 解耦性 模块化)</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2231708"/>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开发者自身产生的重复</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5" name="Text 3"/>
          <p:cNvSpPr/>
          <p:nvPr/>
        </p:nvSpPr>
        <p:spPr>
          <a:xfrm>
            <a:off x="704850" y="2688908"/>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开发者之间的重复</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6" name="Text 1"/>
          <p:cNvSpPr/>
          <p:nvPr>
            <p:custDataLst>
              <p:tags r:id="rId1"/>
            </p:custDataLst>
          </p:nvPr>
        </p:nvSpPr>
        <p:spPr>
          <a:xfrm>
            <a:off x="704850" y="1317308"/>
            <a:ext cx="7729538" cy="457200"/>
          </a:xfrm>
          <a:prstGeom prst="rect">
            <a:avLst/>
          </a:prstGeom>
          <a:noFill/>
        </p:spPr>
        <p:txBody>
          <a:bodyPr wrap="square" rtlCol="0" anchor="t"/>
          <a:p>
            <a:pPr marL="342900" indent="-342900" algn="l">
              <a:lnSpc>
                <a:spcPts val="2305"/>
              </a:lnSpc>
              <a:buSzPct val="100000"/>
              <a:buChar char="•"/>
            </a:pPr>
            <a:r>
              <a:rPr lang="zh-CN" altLang="en-US" sz="1500" b="0" dirty="0">
                <a:solidFill>
                  <a:schemeClr val="bg1"/>
                </a:solidFill>
                <a:latin typeface="Noto Sans SC" pitchFamily="34" charset="0"/>
                <a:ea typeface="Noto Sans SC" pitchFamily="34" charset="-122"/>
                <a:cs typeface="Noto Sans SC" pitchFamily="34" charset="-120"/>
              </a:rPr>
              <a:t>为什么说代码重复率高体现了代码质量不佳？</a:t>
            </a:r>
            <a:endParaRPr lang="zh-CN" altLang="en-US" sz="1500" b="0"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22923" y="457518"/>
            <a:ext cx="8097203" cy="552450"/>
          </a:xfrm>
          <a:prstGeom prst="rect">
            <a:avLst/>
          </a:prstGeom>
          <a:noFill/>
        </p:spPr>
        <p:txBody>
          <a:bodyPr wrap="square" rtlCol="0" anchor="ctr"/>
          <a:lstStyle/>
          <a:p>
            <a:r>
              <a:rPr lang="zh-CN" altLang="en-US" sz="2400" dirty="0">
                <a:solidFill>
                  <a:srgbClr val="9C9487"/>
                </a:solidFill>
                <a:latin typeface="Noto Sans SC" pitchFamily="34" charset="0"/>
                <a:ea typeface="Noto Sans SC" pitchFamily="34" charset="-122"/>
                <a:cs typeface="Noto Sans SC" pitchFamily="34" charset="-120"/>
                <a:sym typeface="+mn-ea"/>
              </a:rPr>
              <a:t>为什么代码重复率高体现了代码质量不佳？</a:t>
            </a:r>
            <a:endParaRPr lang="en-US" altLang="zh-CN" sz="2400" b="0" dirty="0">
              <a:solidFill>
                <a:srgbClr val="9C9487"/>
              </a:solidFill>
              <a:latin typeface="Noto Sans SC" pitchFamily="34" charset="0"/>
              <a:ea typeface="Noto Sans SC" pitchFamily="34" charset="-122"/>
              <a:cs typeface="Noto Sans SC" pitchFamily="34" charset="-120"/>
            </a:endParaRPr>
          </a:p>
          <a:p>
            <a:endParaRPr lang="en-US" altLang="zh-CN" sz="2400" b="0" dirty="0">
              <a:solidFill>
                <a:srgbClr val="9C9487"/>
              </a:solidFill>
              <a:latin typeface="Noto Sans SC" pitchFamily="34" charset="0"/>
              <a:ea typeface="Noto Sans SC" pitchFamily="34" charset="-122"/>
              <a:cs typeface="Noto Sans SC" pitchFamily="34" charset="-120"/>
            </a:endParaRPr>
          </a:p>
        </p:txBody>
      </p:sp>
      <p:sp>
        <p:nvSpPr>
          <p:cNvPr id="4" name="文本框 3"/>
          <p:cNvSpPr txBox="1"/>
          <p:nvPr/>
        </p:nvSpPr>
        <p:spPr>
          <a:xfrm>
            <a:off x="586105" y="1095375"/>
            <a:ext cx="7437755" cy="2768600"/>
          </a:xfrm>
          <a:prstGeom prst="rect">
            <a:avLst/>
          </a:prstGeom>
          <a:noFill/>
        </p:spPr>
        <p:txBody>
          <a:bodyPr wrap="square" rtlCol="0" anchor="t">
            <a:spAutoFit/>
          </a:bodyPr>
          <a:p>
            <a:pPr algn="l">
              <a:buClrTx/>
              <a:buSzTx/>
              <a:buFontTx/>
            </a:pPr>
            <a:r>
              <a:rPr lang="zh-CN" altLang="en-US" sz="1200" dirty="0">
                <a:solidFill>
                  <a:schemeClr val="bg1"/>
                </a:solidFill>
                <a:latin typeface="Noto Sans SC" pitchFamily="34" charset="0"/>
                <a:ea typeface="Noto Sans SC" pitchFamily="34" charset="-122"/>
                <a:cs typeface="Noto Sans SC" pitchFamily="34" charset="-120"/>
              </a:rPr>
              <a:t>代码重复率高往往说明了没有对公共知识进行识别并抽取成独立的逻辑，而是将知识变成多份副本存在多个地方。</a:t>
            </a:r>
            <a:endParaRPr lang="zh-CN" altLang="en-US" sz="1200" dirty="0">
              <a:solidFill>
                <a:schemeClr val="bg1"/>
              </a:solidFill>
              <a:latin typeface="Noto Sans SC" pitchFamily="34" charset="0"/>
              <a:ea typeface="Noto Sans SC" pitchFamily="34" charset="-122"/>
              <a:cs typeface="Noto Sans SC" pitchFamily="34" charset="-120"/>
            </a:endParaRPr>
          </a:p>
          <a:p>
            <a:pPr algn="l">
              <a:buClrTx/>
              <a:buSzTx/>
              <a:buFontTx/>
            </a:pPr>
            <a:endParaRPr lang="zh-CN" altLang="en-US" sz="1200" dirty="0">
              <a:solidFill>
                <a:schemeClr val="bg1"/>
              </a:solidFill>
              <a:latin typeface="Noto Sans SC" pitchFamily="34" charset="0"/>
              <a:ea typeface="Noto Sans SC" pitchFamily="34" charset="-122"/>
              <a:cs typeface="Noto Sans SC" pitchFamily="34" charset="-120"/>
            </a:endParaRPr>
          </a:p>
          <a:p>
            <a:pPr algn="l">
              <a:buClrTx/>
              <a:buSzTx/>
              <a:buFontTx/>
            </a:pPr>
            <a:endParaRPr lang="en-US" altLang="zh-CN" sz="1200" dirty="0">
              <a:solidFill>
                <a:schemeClr val="bg1"/>
              </a:solidFill>
              <a:latin typeface="Noto Sans SC" pitchFamily="34" charset="0"/>
              <a:ea typeface="Noto Sans SC" pitchFamily="34" charset="-122"/>
              <a:cs typeface="Noto Sans SC" pitchFamily="34" charset="-120"/>
            </a:endParaRPr>
          </a:p>
          <a:p>
            <a:pPr algn="l">
              <a:buClrTx/>
              <a:buSzTx/>
              <a:buFontTx/>
            </a:pPr>
            <a:endParaRPr lang="en-US" altLang="zh-CN" sz="1200" dirty="0">
              <a:solidFill>
                <a:schemeClr val="bg1"/>
              </a:solidFill>
              <a:latin typeface="Noto Sans SC" pitchFamily="34" charset="0"/>
              <a:ea typeface="Noto Sans SC" pitchFamily="34" charset="-122"/>
              <a:cs typeface="Noto Sans SC" pitchFamily="34" charset="-120"/>
            </a:endParaRPr>
          </a:p>
          <a:p>
            <a:pPr algn="l">
              <a:buClrTx/>
              <a:buSzTx/>
              <a:buFontTx/>
            </a:pPr>
            <a:r>
              <a:rPr lang="zh-CN" altLang="en-US" sz="1200" dirty="0">
                <a:solidFill>
                  <a:schemeClr val="bg1"/>
                </a:solidFill>
                <a:latin typeface="Noto Sans SC" pitchFamily="34" charset="0"/>
                <a:ea typeface="Noto Sans SC" pitchFamily="34" charset="-122"/>
                <a:cs typeface="Noto Sans SC" pitchFamily="34" charset="-120"/>
              </a:rPr>
              <a:t>通常</a:t>
            </a:r>
            <a:r>
              <a:rPr lang="en-US" sz="1200" dirty="0">
                <a:solidFill>
                  <a:schemeClr val="bg1"/>
                </a:solidFill>
                <a:latin typeface="Noto Sans SC" pitchFamily="34" charset="0"/>
                <a:ea typeface="Noto Sans SC" pitchFamily="34" charset="-122"/>
                <a:cs typeface="Noto Sans SC" pitchFamily="34" charset="-120"/>
              </a:rPr>
              <a:t>会导致以下问题：</a:t>
            </a:r>
            <a:endParaRPr lang="en-US" sz="1200" dirty="0">
              <a:solidFill>
                <a:schemeClr val="bg1"/>
              </a:solidFill>
              <a:latin typeface="Noto Sans SC" pitchFamily="34" charset="0"/>
              <a:ea typeface="Noto Sans SC" pitchFamily="34" charset="-122"/>
              <a:cs typeface="Noto Sans SC" pitchFamily="34" charset="-120"/>
            </a:endParaRPr>
          </a:p>
          <a:p>
            <a:pPr algn="l">
              <a:buClrTx/>
              <a:buSzTx/>
              <a:buFontTx/>
            </a:pPr>
            <a:endParaRPr lang="en-US" sz="1200" dirty="0">
              <a:solidFill>
                <a:schemeClr val="bg1"/>
              </a:solidFill>
              <a:latin typeface="Noto Sans SC" pitchFamily="34" charset="0"/>
              <a:ea typeface="Noto Sans SC" pitchFamily="34" charset="-122"/>
              <a:cs typeface="Noto Sans SC" pitchFamily="34" charset="-120"/>
            </a:endParaRPr>
          </a:p>
          <a:p>
            <a:pPr algn="l">
              <a:buClrTx/>
              <a:buSzTx/>
              <a:buFontTx/>
            </a:pPr>
            <a:r>
              <a:rPr lang="en-US" sz="1200" dirty="0">
                <a:solidFill>
                  <a:schemeClr val="bg1"/>
                </a:solidFill>
                <a:latin typeface="Noto Sans SC" pitchFamily="34" charset="0"/>
                <a:ea typeface="Noto Sans SC" pitchFamily="34" charset="-122"/>
                <a:cs typeface="Noto Sans SC" pitchFamily="34" charset="-120"/>
              </a:rPr>
              <a:t>增加维护成本：如果需要修改重复的代码，就要在多个地方进行修改，容易遗漏或出错。</a:t>
            </a:r>
            <a:endParaRPr lang="en-US" sz="1200" dirty="0">
              <a:solidFill>
                <a:schemeClr val="bg1"/>
              </a:solidFill>
              <a:latin typeface="Noto Sans SC" pitchFamily="34" charset="0"/>
              <a:ea typeface="Noto Sans SC" pitchFamily="34" charset="-122"/>
              <a:cs typeface="Noto Sans SC" pitchFamily="34" charset="-120"/>
            </a:endParaRPr>
          </a:p>
          <a:p>
            <a:pPr algn="l">
              <a:buClrTx/>
              <a:buSzTx/>
              <a:buFontTx/>
            </a:pPr>
            <a:endParaRPr lang="en-US" sz="1200" dirty="0">
              <a:solidFill>
                <a:schemeClr val="bg1"/>
              </a:solidFill>
              <a:latin typeface="Noto Sans SC" pitchFamily="34" charset="0"/>
              <a:ea typeface="Noto Sans SC" pitchFamily="34" charset="-122"/>
              <a:cs typeface="Noto Sans SC" pitchFamily="34" charset="-120"/>
            </a:endParaRPr>
          </a:p>
          <a:p>
            <a:pPr algn="l">
              <a:buClrTx/>
              <a:buSzTx/>
              <a:buFontTx/>
            </a:pPr>
            <a:r>
              <a:rPr lang="en-US" sz="1200" dirty="0">
                <a:solidFill>
                  <a:schemeClr val="bg1"/>
                </a:solidFill>
                <a:latin typeface="Noto Sans SC" pitchFamily="34" charset="0"/>
                <a:ea typeface="Noto Sans SC" pitchFamily="34" charset="-122"/>
                <a:cs typeface="Noto Sans SC" pitchFamily="34" charset="-120"/>
              </a:rPr>
              <a:t>降低可读性：重复的代码会增加代码的长度和复杂度，使得阅读和理解代码更困难。</a:t>
            </a:r>
            <a:endParaRPr lang="en-US" sz="1200" dirty="0">
              <a:solidFill>
                <a:schemeClr val="bg1"/>
              </a:solidFill>
              <a:latin typeface="Noto Sans SC" pitchFamily="34" charset="0"/>
              <a:ea typeface="Noto Sans SC" pitchFamily="34" charset="-122"/>
              <a:cs typeface="Noto Sans SC" pitchFamily="34" charset="-120"/>
            </a:endParaRPr>
          </a:p>
          <a:p>
            <a:pPr algn="l">
              <a:buClrTx/>
              <a:buSzTx/>
              <a:buFontTx/>
            </a:pPr>
            <a:endParaRPr lang="en-US" sz="1200" dirty="0">
              <a:solidFill>
                <a:schemeClr val="bg1"/>
              </a:solidFill>
              <a:latin typeface="Noto Sans SC" pitchFamily="34" charset="0"/>
              <a:ea typeface="Noto Sans SC" pitchFamily="34" charset="-122"/>
              <a:cs typeface="Noto Sans SC" pitchFamily="34" charset="-120"/>
            </a:endParaRPr>
          </a:p>
          <a:p>
            <a:pPr algn="l">
              <a:buClrTx/>
              <a:buSzTx/>
              <a:buFontTx/>
            </a:pPr>
            <a:r>
              <a:rPr lang="en-US" sz="1200" dirty="0">
                <a:solidFill>
                  <a:schemeClr val="bg1"/>
                </a:solidFill>
                <a:latin typeface="Noto Sans SC" pitchFamily="34" charset="0"/>
                <a:ea typeface="Noto Sans SC" pitchFamily="34" charset="-122"/>
                <a:cs typeface="Noto Sans SC" pitchFamily="34" charset="-120"/>
              </a:rPr>
              <a:t>增加出错风险：重复的代码可能存在一致性或逻辑错误，或者与其他部分的代码不兼容，导致程序运行不正常。</a:t>
            </a:r>
            <a:endParaRPr lang="en-US" sz="1200" dirty="0">
              <a:solidFill>
                <a:schemeClr val="bg1"/>
              </a:solidFill>
              <a:latin typeface="Noto Sans SC" pitchFamily="34" charset="0"/>
              <a:ea typeface="Noto Sans SC" pitchFamily="34" charset="-122"/>
              <a:cs typeface="Noto Sans SC" pitchFamily="34" charset="-120"/>
            </a:endParaRPr>
          </a:p>
          <a:p>
            <a:pPr algn="l">
              <a:buClrTx/>
              <a:buSzTx/>
              <a:buFontTx/>
            </a:pPr>
            <a:r>
              <a:rPr lang="en-US" sz="1200" dirty="0">
                <a:solidFill>
                  <a:schemeClr val="bg1"/>
                </a:solidFill>
                <a:latin typeface="Noto Sans SC" pitchFamily="34" charset="0"/>
                <a:ea typeface="Noto Sans SC" pitchFamily="34" charset="-122"/>
                <a:cs typeface="Noto Sans SC" pitchFamily="34" charset="-120"/>
              </a:rPr>
              <a:t>影响扩展性：重复的代码会增加代码的耦合度，使得添加新功能或修改需求更困难</a:t>
            </a:r>
            <a:r>
              <a:rPr lang="zh-CN" altLang="en-US" dirty="0">
                <a:solidFill>
                  <a:schemeClr val="bg1"/>
                </a:solidFill>
                <a:latin typeface="Noto Sans SC" pitchFamily="34" charset="0"/>
                <a:ea typeface="Noto Sans SC" pitchFamily="34" charset="-122"/>
                <a:cs typeface="Noto Sans SC" pitchFamily="34" charset="-120"/>
              </a:rPr>
              <a:t>。</a:t>
            </a:r>
            <a:endParaRPr lang="zh-CN" altLang="en-US"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1800" b="1" dirty="0">
                <a:solidFill>
                  <a:srgbClr val="C5C0B8"/>
                </a:solidFill>
                <a:latin typeface="Noto Sans SC" pitchFamily="34" charset="0"/>
                <a:ea typeface="Noto Sans SC" pitchFamily="34" charset="-122"/>
                <a:cs typeface="Noto Sans SC" pitchFamily="34" charset="-120"/>
              </a:rPr>
              <a:t>业务结构设计导致的重复，非正交性(不相依赖性 解耦性 模块化)</a:t>
            </a:r>
            <a:endParaRPr lang="en-US" sz="1760" dirty="0"/>
          </a:p>
        </p:txBody>
      </p:sp>
      <p:sp>
        <p:nvSpPr>
          <p:cNvPr id="4" name="Text 2"/>
          <p:cNvSpPr/>
          <p:nvPr/>
        </p:nvSpPr>
        <p:spPr>
          <a:xfrm>
            <a:off x="704850" y="1062990"/>
            <a:ext cx="7729855" cy="429895"/>
          </a:xfrm>
          <a:prstGeom prst="rect">
            <a:avLst/>
          </a:prstGeom>
          <a:noFill/>
        </p:spPr>
        <p:txBody>
          <a:bodyPr wrap="square" rtlCol="0" anchor="t"/>
          <a:lstStyle/>
          <a:p>
            <a:pPr marL="342900" indent="-342900" algn="l">
              <a:lnSpc>
                <a:spcPts val="1825"/>
              </a:lnSpc>
              <a:buSzPct val="100000"/>
              <a:buChar char="•"/>
            </a:pPr>
            <a:r>
              <a:rPr lang="zh-CN" altLang="en-US" sz="1200" b="0" dirty="0">
                <a:solidFill>
                  <a:schemeClr val="bg1"/>
                </a:solidFill>
                <a:latin typeface="Noto Sans SC" pitchFamily="34" charset="0"/>
                <a:ea typeface="Noto Sans SC" pitchFamily="34" charset="-122"/>
                <a:cs typeface="Noto Sans SC" pitchFamily="34" charset="-120"/>
              </a:rPr>
              <a:t>什么是正交性的设计？</a:t>
            </a:r>
            <a:endParaRPr lang="zh-CN" altLang="en-US" sz="1200" b="0" dirty="0">
              <a:solidFill>
                <a:schemeClr val="bg1"/>
              </a:solidFill>
              <a:latin typeface="Noto Sans SC" pitchFamily="34" charset="0"/>
              <a:ea typeface="Noto Sans SC" pitchFamily="34" charset="-122"/>
              <a:cs typeface="Noto Sans SC" pitchFamily="34" charset="-120"/>
            </a:endParaRPr>
          </a:p>
        </p:txBody>
      </p:sp>
      <p:sp>
        <p:nvSpPr>
          <p:cNvPr id="5" name="Text 2"/>
          <p:cNvSpPr/>
          <p:nvPr>
            <p:custDataLst>
              <p:tags r:id="rId1"/>
            </p:custDataLst>
          </p:nvPr>
        </p:nvSpPr>
        <p:spPr>
          <a:xfrm>
            <a:off x="704850" y="1356360"/>
            <a:ext cx="7729855" cy="429895"/>
          </a:xfrm>
          <a:prstGeom prst="rect">
            <a:avLst/>
          </a:prstGeom>
          <a:noFill/>
        </p:spPr>
        <p:txBody>
          <a:bodyPr wrap="square" rtlCol="0" anchor="t"/>
          <a:p>
            <a:pPr marL="342900" indent="-342900" algn="l">
              <a:lnSpc>
                <a:spcPts val="1825"/>
              </a:lnSpc>
              <a:buSzPct val="100000"/>
              <a:buChar char="•"/>
            </a:pPr>
            <a:r>
              <a:rPr lang="zh-CN" altLang="en-US" sz="1200" b="0" dirty="0">
                <a:solidFill>
                  <a:schemeClr val="bg1"/>
                </a:solidFill>
                <a:latin typeface="Noto Sans SC" pitchFamily="34" charset="0"/>
                <a:ea typeface="Noto Sans SC" pitchFamily="34" charset="-122"/>
                <a:cs typeface="Noto Sans SC" pitchFamily="34" charset="-120"/>
              </a:rPr>
              <a:t>什么是非正交性的设计？</a:t>
            </a:r>
            <a:endParaRPr lang="zh-CN" altLang="en-US" sz="1200" b="0" dirty="0">
              <a:solidFill>
                <a:schemeClr val="bg1"/>
              </a:solidFill>
              <a:latin typeface="Noto Sans SC" pitchFamily="34" charset="0"/>
              <a:ea typeface="Noto Sans SC" pitchFamily="34" charset="-122"/>
              <a:cs typeface="Noto Sans SC" pitchFamily="34" charset="-120"/>
            </a:endParaRPr>
          </a:p>
        </p:txBody>
      </p:sp>
      <p:pic>
        <p:nvPicPr>
          <p:cNvPr id="6" name="图片 5"/>
          <p:cNvPicPr>
            <a:picLocks noChangeAspect="1"/>
          </p:cNvPicPr>
          <p:nvPr>
            <p:custDataLst>
              <p:tags r:id="rId2"/>
            </p:custDataLst>
          </p:nvPr>
        </p:nvPicPr>
        <p:blipFill>
          <a:blip r:embed="rId3"/>
          <a:stretch>
            <a:fillRect/>
          </a:stretch>
        </p:blipFill>
        <p:spPr>
          <a:xfrm>
            <a:off x="355600" y="1786255"/>
            <a:ext cx="4181475" cy="3171190"/>
          </a:xfrm>
          <a:prstGeom prst="rect">
            <a:avLst/>
          </a:prstGeom>
        </p:spPr>
      </p:pic>
      <p:pic>
        <p:nvPicPr>
          <p:cNvPr id="7" name="图片 6"/>
          <p:cNvPicPr>
            <a:picLocks noChangeAspect="1"/>
          </p:cNvPicPr>
          <p:nvPr>
            <p:custDataLst>
              <p:tags r:id="rId4"/>
            </p:custDataLst>
          </p:nvPr>
        </p:nvPicPr>
        <p:blipFill>
          <a:blip r:embed="rId5"/>
          <a:stretch>
            <a:fillRect/>
          </a:stretch>
        </p:blipFill>
        <p:spPr>
          <a:xfrm>
            <a:off x="4537075" y="2447925"/>
            <a:ext cx="4779010" cy="211137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1800" b="1" dirty="0">
                <a:solidFill>
                  <a:srgbClr val="C5C0B8"/>
                </a:solidFill>
                <a:latin typeface="Noto Sans SC" pitchFamily="34" charset="0"/>
                <a:ea typeface="Noto Sans SC" pitchFamily="34" charset="-122"/>
                <a:cs typeface="Noto Sans SC" pitchFamily="34" charset="-120"/>
              </a:rPr>
              <a:t>业务结构设计导致的重复，非正交性(不相依赖性 解耦性 模块化)</a:t>
            </a:r>
            <a:endParaRPr lang="en-US" sz="1760" dirty="0"/>
          </a:p>
        </p:txBody>
      </p:sp>
      <p:sp>
        <p:nvSpPr>
          <p:cNvPr id="4" name="Text 2"/>
          <p:cNvSpPr/>
          <p:nvPr/>
        </p:nvSpPr>
        <p:spPr>
          <a:xfrm>
            <a:off x="704850" y="1158240"/>
            <a:ext cx="7729538" cy="904875"/>
          </a:xfrm>
          <a:prstGeom prst="rect">
            <a:avLst/>
          </a:prstGeom>
          <a:noFill/>
        </p:spPr>
        <p:txBody>
          <a:bodyPr wrap="square" rtlCol="0" anchor="t"/>
          <a:lstStyle/>
          <a:p>
            <a:pPr marL="342900" indent="-342900" algn="l">
              <a:lnSpc>
                <a:spcPts val="1825"/>
              </a:lnSpc>
              <a:buSzPct val="100000"/>
              <a:buChar char="•"/>
            </a:pPr>
            <a:r>
              <a:rPr lang="en-US" sz="1200" b="0" dirty="0">
                <a:solidFill>
                  <a:schemeClr val="bg1"/>
                </a:solidFill>
                <a:latin typeface="Noto Sans SC" pitchFamily="34" charset="0"/>
                <a:ea typeface="Noto Sans SC" pitchFamily="34" charset="-122"/>
                <a:cs typeface="Noto Sans SC" pitchFamily="34" charset="-120"/>
              </a:rPr>
              <a:t>以订单系统为例子，假设业务ABC是对订单进行的3种操作(如 </a:t>
            </a:r>
            <a:r>
              <a:rPr lang="zh-CN" altLang="en-US" sz="1200" b="0" dirty="0">
                <a:solidFill>
                  <a:schemeClr val="bg1"/>
                </a:solidFill>
                <a:latin typeface="Noto Sans SC" pitchFamily="34" charset="0"/>
                <a:ea typeface="Noto Sans SC" pitchFamily="34" charset="-122"/>
                <a:cs typeface="Noto Sans SC" pitchFamily="34" charset="-120"/>
              </a:rPr>
              <a:t>审核</a:t>
            </a:r>
            <a:r>
              <a:rPr lang="en-US" sz="1200" b="0" dirty="0">
                <a:solidFill>
                  <a:schemeClr val="bg1"/>
                </a:solidFill>
                <a:latin typeface="Noto Sans SC" pitchFamily="34" charset="0"/>
                <a:ea typeface="Noto Sans SC" pitchFamily="34" charset="-122"/>
                <a:cs typeface="Noto Sans SC" pitchFamily="34" charset="-120"/>
              </a:rPr>
              <a:t>订单，</a:t>
            </a:r>
            <a:r>
              <a:rPr lang="zh-CN" altLang="en-US" sz="1200" b="0" dirty="0">
                <a:solidFill>
                  <a:schemeClr val="bg1"/>
                </a:solidFill>
                <a:latin typeface="Noto Sans SC" pitchFamily="34" charset="0"/>
                <a:ea typeface="Noto Sans SC" pitchFamily="34" charset="-122"/>
                <a:cs typeface="Noto Sans SC" pitchFamily="34" charset="-120"/>
              </a:rPr>
              <a:t>撤回</a:t>
            </a:r>
            <a:r>
              <a:rPr lang="en-US" sz="1200" b="0" dirty="0">
                <a:solidFill>
                  <a:schemeClr val="bg1"/>
                </a:solidFill>
                <a:latin typeface="Noto Sans SC" pitchFamily="34" charset="0"/>
                <a:ea typeface="Noto Sans SC" pitchFamily="34" charset="-122"/>
                <a:cs typeface="Noto Sans SC" pitchFamily="34" charset="-120"/>
              </a:rPr>
              <a:t>订单，</a:t>
            </a:r>
            <a:r>
              <a:rPr lang="zh-CN" altLang="en-US" sz="1200" b="0" dirty="0">
                <a:solidFill>
                  <a:schemeClr val="bg1"/>
                </a:solidFill>
                <a:latin typeface="Noto Sans SC" pitchFamily="34" charset="0"/>
                <a:ea typeface="Noto Sans SC" pitchFamily="34" charset="-122"/>
                <a:cs typeface="Noto Sans SC" pitchFamily="34" charset="-120"/>
              </a:rPr>
              <a:t>派</a:t>
            </a:r>
            <a:r>
              <a:rPr lang="en-US" sz="1200" b="0" dirty="0">
                <a:solidFill>
                  <a:schemeClr val="bg1"/>
                </a:solidFill>
                <a:latin typeface="Noto Sans SC" pitchFamily="34" charset="0"/>
                <a:ea typeface="Noto Sans SC" pitchFamily="34" charset="-122"/>
                <a:cs typeface="Noto Sans SC" pitchFamily="34" charset="-120"/>
              </a:rPr>
              <a:t>单)，假如每个业务代码都</a:t>
            </a:r>
            <a:r>
              <a:rPr lang="zh-CN" altLang="en-US" sz="1200" b="0" dirty="0">
                <a:solidFill>
                  <a:schemeClr val="bg1"/>
                </a:solidFill>
                <a:latin typeface="Noto Sans SC" pitchFamily="34" charset="0"/>
                <a:ea typeface="Noto Sans SC" pitchFamily="34" charset="-122"/>
                <a:cs typeface="Noto Sans SC" pitchFamily="34" charset="-120"/>
              </a:rPr>
              <a:t>是面条式的代码</a:t>
            </a:r>
            <a:r>
              <a:rPr lang="en-US" sz="1200" b="0" dirty="0">
                <a:solidFill>
                  <a:schemeClr val="bg1"/>
                </a:solidFill>
                <a:latin typeface="Noto Sans SC" pitchFamily="34" charset="0"/>
                <a:ea typeface="Noto Sans SC" pitchFamily="34" charset="-122"/>
                <a:cs typeface="Noto Sans SC" pitchFamily="34" charset="-120"/>
              </a:rPr>
              <a:t>，那么这个设计的正交性非常差。假如将来要</a:t>
            </a:r>
            <a:r>
              <a:rPr lang="zh-CN" altLang="en-US" sz="1200" b="0" dirty="0">
                <a:solidFill>
                  <a:schemeClr val="bg1"/>
                </a:solidFill>
                <a:latin typeface="Noto Sans SC" pitchFamily="34" charset="0"/>
                <a:ea typeface="Noto Sans SC" pitchFamily="34" charset="-122"/>
                <a:cs typeface="Noto Sans SC" pitchFamily="34" charset="-120"/>
              </a:rPr>
              <a:t>修改</a:t>
            </a:r>
            <a:r>
              <a:rPr lang="en-US" sz="1200" b="0" dirty="0">
                <a:solidFill>
                  <a:schemeClr val="bg1"/>
                </a:solidFill>
                <a:latin typeface="Noto Sans SC" pitchFamily="34" charset="0"/>
                <a:ea typeface="Noto Sans SC" pitchFamily="34" charset="-122"/>
                <a:cs typeface="Noto Sans SC" pitchFamily="34" charset="-120"/>
              </a:rPr>
              <a:t>一个公共的需求（比如</a:t>
            </a:r>
            <a:r>
              <a:rPr lang="zh-CN" altLang="en-US" sz="1200" b="0" dirty="0">
                <a:solidFill>
                  <a:schemeClr val="bg1"/>
                </a:solidFill>
                <a:latin typeface="Noto Sans SC" pitchFamily="34" charset="0"/>
                <a:ea typeface="Noto Sans SC" pitchFamily="34" charset="-122"/>
                <a:cs typeface="Noto Sans SC" pitchFamily="34" charset="-120"/>
              </a:rPr>
              <a:t>操作记录不再记录到</a:t>
            </a:r>
            <a:r>
              <a:rPr lang="en-US" altLang="zh-CN" sz="1200" b="0" dirty="0">
                <a:solidFill>
                  <a:schemeClr val="bg1"/>
                </a:solidFill>
                <a:latin typeface="Noto Sans SC" pitchFamily="34" charset="0"/>
                <a:ea typeface="Noto Sans SC" pitchFamily="34" charset="-122"/>
                <a:cs typeface="Noto Sans SC" pitchFamily="34" charset="-120"/>
              </a:rPr>
              <a:t>mysql</a:t>
            </a:r>
            <a:r>
              <a:rPr lang="zh-CN" altLang="en-US" sz="1200" b="0" dirty="0">
                <a:solidFill>
                  <a:schemeClr val="bg1"/>
                </a:solidFill>
                <a:latin typeface="Noto Sans SC" pitchFamily="34" charset="0"/>
                <a:ea typeface="Noto Sans SC" pitchFamily="34" charset="-122"/>
                <a:cs typeface="Noto Sans SC" pitchFamily="34" charset="-120"/>
              </a:rPr>
              <a:t>，而是记录到日志文件</a:t>
            </a:r>
            <a:r>
              <a:rPr lang="en-US" sz="1200" b="0" dirty="0">
                <a:solidFill>
                  <a:schemeClr val="bg1"/>
                </a:solidFill>
                <a:latin typeface="Noto Sans SC" pitchFamily="34" charset="0"/>
                <a:ea typeface="Noto Sans SC" pitchFamily="34" charset="-122"/>
                <a:cs typeface="Noto Sans SC" pitchFamily="34" charset="-120"/>
              </a:rPr>
              <a:t>），则业务代码ABC都需要</a:t>
            </a:r>
            <a:r>
              <a:rPr lang="zh-CN" altLang="en-US" sz="1200" b="0" dirty="0">
                <a:solidFill>
                  <a:schemeClr val="bg1"/>
                </a:solidFill>
                <a:latin typeface="Noto Sans SC" pitchFamily="34" charset="0"/>
                <a:ea typeface="Noto Sans SC" pitchFamily="34" charset="-122"/>
                <a:cs typeface="Noto Sans SC" pitchFamily="34" charset="-120"/>
              </a:rPr>
              <a:t>改变</a:t>
            </a:r>
            <a:r>
              <a:rPr lang="en-US" sz="1200" b="0" dirty="0">
                <a:solidFill>
                  <a:schemeClr val="bg1"/>
                </a:solidFill>
                <a:latin typeface="Noto Sans SC" pitchFamily="34" charset="0"/>
                <a:ea typeface="Noto Sans SC" pitchFamily="34" charset="-122"/>
                <a:cs typeface="Noto Sans SC" pitchFamily="34" charset="-120"/>
              </a:rPr>
              <a:t>关于</a:t>
            </a:r>
            <a:r>
              <a:rPr lang="zh-CN" altLang="en-US" sz="1200" b="0" dirty="0">
                <a:solidFill>
                  <a:schemeClr val="bg1"/>
                </a:solidFill>
                <a:latin typeface="Noto Sans SC" pitchFamily="34" charset="0"/>
                <a:ea typeface="Noto Sans SC" pitchFamily="34" charset="-122"/>
                <a:cs typeface="Noto Sans SC" pitchFamily="34" charset="-120"/>
              </a:rPr>
              <a:t>记录操作</a:t>
            </a:r>
            <a:r>
              <a:rPr lang="en-US" sz="1200" b="0" dirty="0">
                <a:solidFill>
                  <a:schemeClr val="bg1"/>
                </a:solidFill>
                <a:latin typeface="Noto Sans SC" pitchFamily="34" charset="0"/>
                <a:ea typeface="Noto Sans SC" pitchFamily="34" charset="-122"/>
                <a:cs typeface="Noto Sans SC" pitchFamily="34" charset="-120"/>
              </a:rPr>
              <a:t>的代码。</a:t>
            </a:r>
            <a:endParaRPr lang="en-US" sz="1200" b="0" dirty="0">
              <a:solidFill>
                <a:schemeClr val="bg1"/>
              </a:solidFill>
              <a:latin typeface="Noto Sans SC" pitchFamily="34" charset="0"/>
              <a:ea typeface="Noto Sans SC" pitchFamily="34" charset="-122"/>
              <a:cs typeface="Noto Sans SC" pitchFamily="34" charset="-120"/>
            </a:endParaRPr>
          </a:p>
        </p:txBody>
      </p:sp>
      <p:pic>
        <p:nvPicPr>
          <p:cNvPr id="5" name="图片 4"/>
          <p:cNvPicPr>
            <a:picLocks noChangeAspect="1"/>
          </p:cNvPicPr>
          <p:nvPr>
            <p:custDataLst>
              <p:tags r:id="rId1"/>
            </p:custDataLst>
          </p:nvPr>
        </p:nvPicPr>
        <p:blipFill>
          <a:blip r:embed="rId2"/>
          <a:stretch>
            <a:fillRect/>
          </a:stretch>
        </p:blipFill>
        <p:spPr>
          <a:xfrm>
            <a:off x="2915920" y="2122170"/>
            <a:ext cx="3307715" cy="277368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1800" b="1" dirty="0">
                <a:solidFill>
                  <a:srgbClr val="C5C0B8"/>
                </a:solidFill>
                <a:latin typeface="Noto Sans SC" pitchFamily="34" charset="0"/>
                <a:ea typeface="Noto Sans SC" pitchFamily="34" charset="-122"/>
                <a:cs typeface="Noto Sans SC" pitchFamily="34" charset="-120"/>
              </a:rPr>
              <a:t>业务结构设计导致的重复，非正交性(不相依赖性 解耦性 模块化)</a:t>
            </a:r>
            <a:endParaRPr lang="en-US" sz="1760" dirty="0"/>
          </a:p>
        </p:txBody>
      </p:sp>
      <p:sp>
        <p:nvSpPr>
          <p:cNvPr id="3" name="Text 3"/>
          <p:cNvSpPr/>
          <p:nvPr>
            <p:custDataLst>
              <p:tags r:id="rId1"/>
            </p:custDataLst>
          </p:nvPr>
        </p:nvSpPr>
        <p:spPr>
          <a:xfrm>
            <a:off x="704850" y="1973580"/>
            <a:ext cx="7729855" cy="419735"/>
          </a:xfrm>
          <a:prstGeom prst="rect">
            <a:avLst/>
          </a:prstGeom>
          <a:noFill/>
        </p:spPr>
        <p:txBody>
          <a:bodyPr wrap="square" rtlCol="0" anchor="t"/>
          <a:p>
            <a:pPr marL="342900" indent="-342900" algn="l">
              <a:lnSpc>
                <a:spcPts val="1825"/>
              </a:lnSpc>
              <a:buSzPct val="100000"/>
              <a:buChar char="•"/>
            </a:pPr>
            <a:r>
              <a:rPr lang="zh-CN" altLang="en-US" sz="1200" b="0" dirty="0">
                <a:solidFill>
                  <a:schemeClr val="bg1"/>
                </a:solidFill>
                <a:latin typeface="Noto Sans SC" pitchFamily="34" charset="0"/>
                <a:ea typeface="Noto Sans SC" pitchFamily="34" charset="-122"/>
                <a:cs typeface="Noto Sans SC" pitchFamily="34" charset="-120"/>
              </a:rPr>
              <a:t>（</a:t>
            </a:r>
            <a:r>
              <a:rPr lang="en-US" sz="1200" b="0" dirty="0">
                <a:solidFill>
                  <a:schemeClr val="bg1"/>
                </a:solidFill>
                <a:latin typeface="Noto Sans SC" pitchFamily="34" charset="0"/>
                <a:ea typeface="Noto Sans SC" pitchFamily="34" charset="-122"/>
                <a:cs typeface="Noto Sans SC" pitchFamily="34" charset="-120"/>
              </a:rPr>
              <a:t>PS</a:t>
            </a:r>
            <a:r>
              <a:rPr lang="zh-CN" altLang="en-US" sz="1200" b="0" dirty="0">
                <a:solidFill>
                  <a:schemeClr val="bg1"/>
                </a:solidFill>
                <a:latin typeface="Noto Sans SC" pitchFamily="34" charset="0"/>
                <a:ea typeface="Noto Sans SC" pitchFamily="34" charset="-122"/>
                <a:cs typeface="Noto Sans SC" pitchFamily="34" charset="-120"/>
              </a:rPr>
              <a:t>：订单变更模块内部可以用状态模式设计，可消除大量的</a:t>
            </a:r>
            <a:r>
              <a:rPr lang="en-US" altLang="zh-CN" sz="1200" b="0" dirty="0">
                <a:solidFill>
                  <a:schemeClr val="bg1"/>
                </a:solidFill>
                <a:latin typeface="Noto Sans SC" pitchFamily="34" charset="0"/>
                <a:ea typeface="Noto Sans SC" pitchFamily="34" charset="-122"/>
                <a:cs typeface="Noto Sans SC" pitchFamily="34" charset="-120"/>
              </a:rPr>
              <a:t>if else </a:t>
            </a:r>
            <a:r>
              <a:rPr lang="zh-CN" altLang="en-US" sz="1200" b="0" dirty="0">
                <a:solidFill>
                  <a:schemeClr val="bg1"/>
                </a:solidFill>
                <a:latin typeface="Noto Sans SC" pitchFamily="34" charset="0"/>
                <a:ea typeface="Noto Sans SC" pitchFamily="34" charset="-122"/>
                <a:cs typeface="Noto Sans SC" pitchFamily="34" charset="-120"/>
              </a:rPr>
              <a:t>或</a:t>
            </a:r>
            <a:r>
              <a:rPr lang="en-US" altLang="zh-CN" sz="1200" b="0" dirty="0">
                <a:solidFill>
                  <a:schemeClr val="bg1"/>
                </a:solidFill>
                <a:latin typeface="Noto Sans SC" pitchFamily="34" charset="0"/>
                <a:ea typeface="Noto Sans SC" pitchFamily="34" charset="-122"/>
                <a:cs typeface="Noto Sans SC" pitchFamily="34" charset="-120"/>
              </a:rPr>
              <a:t> swich </a:t>
            </a:r>
            <a:r>
              <a:rPr lang="zh-CN" altLang="en-US" sz="1200" b="0" dirty="0">
                <a:solidFill>
                  <a:schemeClr val="bg1"/>
                </a:solidFill>
                <a:latin typeface="Noto Sans SC" pitchFamily="34" charset="0"/>
                <a:ea typeface="Noto Sans SC" pitchFamily="34" charset="-122"/>
                <a:cs typeface="Noto Sans SC" pitchFamily="34" charset="-120"/>
              </a:rPr>
              <a:t>状态判断）</a:t>
            </a:r>
            <a:endParaRPr lang="zh-CN" altLang="en-US" sz="1200" b="0" dirty="0">
              <a:solidFill>
                <a:schemeClr val="bg1"/>
              </a:solidFill>
              <a:latin typeface="Noto Sans SC" pitchFamily="34" charset="0"/>
              <a:ea typeface="Noto Sans SC" pitchFamily="34" charset="-122"/>
              <a:cs typeface="Noto Sans SC" pitchFamily="34" charset="-120"/>
            </a:endParaRPr>
          </a:p>
        </p:txBody>
      </p:sp>
      <p:sp>
        <p:nvSpPr>
          <p:cNvPr id="8" name="Text 3"/>
          <p:cNvSpPr/>
          <p:nvPr>
            <p:custDataLst>
              <p:tags r:id="rId2"/>
            </p:custDataLst>
          </p:nvPr>
        </p:nvSpPr>
        <p:spPr>
          <a:xfrm>
            <a:off x="769620" y="1387475"/>
            <a:ext cx="7729855" cy="419735"/>
          </a:xfrm>
          <a:prstGeom prst="rect">
            <a:avLst/>
          </a:prstGeom>
          <a:noFill/>
        </p:spPr>
        <p:txBody>
          <a:bodyPr wrap="square" rtlCol="0" anchor="t"/>
          <a:p>
            <a:pPr marL="342900" indent="-342900" algn="l">
              <a:lnSpc>
                <a:spcPts val="1825"/>
              </a:lnSpc>
              <a:buSzPct val="100000"/>
              <a:buChar char="•"/>
            </a:pPr>
            <a:r>
              <a:rPr lang="zh-CN" altLang="en-US" sz="1200" b="0" dirty="0">
                <a:solidFill>
                  <a:schemeClr val="bg1"/>
                </a:solidFill>
                <a:latin typeface="Noto Sans SC" pitchFamily="34" charset="0"/>
                <a:ea typeface="Noto Sans SC" pitchFamily="34" charset="-122"/>
                <a:cs typeface="Noto Sans SC" pitchFamily="34" charset="-120"/>
              </a:rPr>
              <a:t>将功能分模块，当出现针对某个模块的改动时，不影响其他模块，且只需要负责该模块的开发人员负责即可，其他人员无需参与改动。</a:t>
            </a:r>
            <a:endParaRPr lang="zh-CN" altLang="en-US" sz="1200" b="0" dirty="0">
              <a:solidFill>
                <a:schemeClr val="bg1"/>
              </a:solidFill>
              <a:latin typeface="Noto Sans SC" pitchFamily="34" charset="0"/>
              <a:ea typeface="Noto Sans SC" pitchFamily="34" charset="-122"/>
              <a:cs typeface="Noto Sans SC" pitchFamily="34" charset="-120"/>
            </a:endParaRPr>
          </a:p>
        </p:txBody>
      </p:sp>
      <p:pic>
        <p:nvPicPr>
          <p:cNvPr id="4" name="图片 3"/>
          <p:cNvPicPr>
            <a:picLocks noChangeAspect="1"/>
          </p:cNvPicPr>
          <p:nvPr>
            <p:custDataLst>
              <p:tags r:id="rId3"/>
            </p:custDataLst>
          </p:nvPr>
        </p:nvPicPr>
        <p:blipFill>
          <a:blip r:embed="rId4"/>
          <a:stretch>
            <a:fillRect/>
          </a:stretch>
        </p:blipFill>
        <p:spPr>
          <a:xfrm>
            <a:off x="1649095" y="2393315"/>
            <a:ext cx="5734050" cy="26460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524000" y="719138"/>
            <a:ext cx="3109913" cy="828675"/>
          </a:xfrm>
          <a:prstGeom prst="rect">
            <a:avLst/>
          </a:prstGeom>
          <a:noFill/>
        </p:spPr>
        <p:txBody>
          <a:bodyPr wrap="square" rtlCol="0" anchor="ctr"/>
          <a:lstStyle/>
          <a:p>
            <a:pPr algn="ctr"/>
            <a:r>
              <a:rPr lang="zh-CN" altLang="en-US" sz="3600" b="1" dirty="0">
                <a:solidFill>
                  <a:schemeClr val="tx1">
                    <a:lumMod val="75000"/>
                    <a:lumOff val="25000"/>
                  </a:schemeClr>
                </a:solidFill>
                <a:latin typeface="Noto Sans SC" pitchFamily="34" charset="0"/>
                <a:ea typeface="Noto Sans SC" pitchFamily="34" charset="-122"/>
                <a:cs typeface="Noto Sans SC" pitchFamily="34" charset="-120"/>
              </a:rPr>
              <a:t>内容</a:t>
            </a:r>
            <a:endParaRPr lang="zh-CN" altLang="en-US" sz="3600" b="1" dirty="0">
              <a:solidFill>
                <a:schemeClr val="tx1">
                  <a:lumMod val="75000"/>
                  <a:lumOff val="25000"/>
                </a:schemeClr>
              </a:solidFill>
              <a:latin typeface="Noto Sans SC" pitchFamily="34" charset="0"/>
              <a:ea typeface="Noto Sans SC" pitchFamily="34" charset="-122"/>
              <a:cs typeface="Noto Sans SC" pitchFamily="34" charset="-120"/>
            </a:endParaRPr>
          </a:p>
        </p:txBody>
      </p:sp>
      <p:sp>
        <p:nvSpPr>
          <p:cNvPr id="3" name="Text 1"/>
          <p:cNvSpPr/>
          <p:nvPr/>
        </p:nvSpPr>
        <p:spPr>
          <a:xfrm>
            <a:off x="1524000" y="1952625"/>
            <a:ext cx="6067425" cy="476250"/>
          </a:xfrm>
          <a:prstGeom prst="rect">
            <a:avLst/>
          </a:prstGeom>
          <a:noFill/>
        </p:spPr>
        <p:txBody>
          <a:bodyPr wrap="square" rtlCol="0" anchor="ctr"/>
          <a:lstStyle/>
          <a:p>
            <a:pPr marL="342900" indent="-342900" algn="l">
              <a:lnSpc>
                <a:spcPts val="2250"/>
              </a:lnSpc>
              <a:buSzPct val="100000"/>
              <a:buChar char="•"/>
            </a:pPr>
            <a:r>
              <a:rPr lang="en-US" sz="1600" b="1" dirty="0">
                <a:solidFill>
                  <a:schemeClr val="tx1">
                    <a:lumMod val="75000"/>
                    <a:lumOff val="25000"/>
                  </a:schemeClr>
                </a:solidFill>
                <a:latin typeface="Noto Sans SC" pitchFamily="34" charset="0"/>
                <a:ea typeface="Noto Sans SC" pitchFamily="34" charset="-122"/>
                <a:cs typeface="Noto Sans SC" pitchFamily="34" charset="-120"/>
              </a:rPr>
              <a:t>关于代码质量</a:t>
            </a:r>
            <a:endParaRPr lang="en-US" sz="1600" b="1" dirty="0">
              <a:solidFill>
                <a:schemeClr val="tx1">
                  <a:lumMod val="75000"/>
                  <a:lumOff val="25000"/>
                </a:schemeClr>
              </a:solidFill>
              <a:latin typeface="Noto Sans SC" pitchFamily="34" charset="0"/>
              <a:ea typeface="Noto Sans SC" pitchFamily="34" charset="-122"/>
              <a:cs typeface="Noto Sans SC" pitchFamily="34" charset="-120"/>
            </a:endParaRPr>
          </a:p>
        </p:txBody>
      </p:sp>
      <p:sp>
        <p:nvSpPr>
          <p:cNvPr id="4" name="Text 2"/>
          <p:cNvSpPr/>
          <p:nvPr/>
        </p:nvSpPr>
        <p:spPr>
          <a:xfrm>
            <a:off x="1524000" y="2428875"/>
            <a:ext cx="6067425" cy="476250"/>
          </a:xfrm>
          <a:prstGeom prst="rect">
            <a:avLst/>
          </a:prstGeom>
          <a:noFill/>
        </p:spPr>
        <p:txBody>
          <a:bodyPr wrap="square" rtlCol="0" anchor="ctr"/>
          <a:lstStyle/>
          <a:p>
            <a:pPr marL="342900" indent="-342900" algn="l">
              <a:lnSpc>
                <a:spcPts val="2250"/>
              </a:lnSpc>
              <a:buSzPct val="100000"/>
              <a:buChar char="•"/>
            </a:pPr>
            <a:r>
              <a:rPr lang="en-US" sz="1600" b="1" dirty="0">
                <a:solidFill>
                  <a:schemeClr val="tx1">
                    <a:lumMod val="75000"/>
                    <a:lumOff val="25000"/>
                  </a:schemeClr>
                </a:solidFill>
                <a:latin typeface="Noto Sans SC" pitchFamily="34" charset="0"/>
                <a:ea typeface="Noto Sans SC" pitchFamily="34" charset="-122"/>
                <a:cs typeface="Noto Sans SC" pitchFamily="34" charset="-120"/>
              </a:rPr>
              <a:t>目前项目代码常见的问题</a:t>
            </a:r>
            <a:r>
              <a:rPr lang="zh-CN" altLang="en-US" sz="1600" b="1" dirty="0">
                <a:solidFill>
                  <a:schemeClr val="tx1">
                    <a:lumMod val="75000"/>
                    <a:lumOff val="25000"/>
                  </a:schemeClr>
                </a:solidFill>
                <a:latin typeface="Noto Sans SC" pitchFamily="34" charset="0"/>
                <a:ea typeface="Noto Sans SC" pitchFamily="34" charset="-122"/>
                <a:cs typeface="Noto Sans SC" pitchFamily="34" charset="-120"/>
              </a:rPr>
              <a:t>分析</a:t>
            </a:r>
            <a:r>
              <a:rPr lang="en-US" sz="1600" b="1" dirty="0">
                <a:solidFill>
                  <a:schemeClr val="tx1">
                    <a:lumMod val="75000"/>
                    <a:lumOff val="25000"/>
                  </a:schemeClr>
                </a:solidFill>
                <a:latin typeface="Noto Sans SC" pitchFamily="34" charset="0"/>
                <a:ea typeface="Noto Sans SC" pitchFamily="34" charset="-122"/>
                <a:cs typeface="Noto Sans SC" pitchFamily="34" charset="-120"/>
              </a:rPr>
              <a:t>及建议</a:t>
            </a:r>
            <a:endParaRPr lang="en-US" sz="1600" b="1" dirty="0">
              <a:solidFill>
                <a:schemeClr val="tx1">
                  <a:lumMod val="75000"/>
                  <a:lumOff val="25000"/>
                </a:schemeClr>
              </a:solidFill>
              <a:latin typeface="Noto Sans SC" pitchFamily="34" charset="0"/>
              <a:ea typeface="Noto Sans SC" pitchFamily="34" charset="-122"/>
              <a:cs typeface="Noto Sans SC" pitchFamily="34" charset="-120"/>
            </a:endParaRPr>
          </a:p>
        </p:txBody>
      </p:sp>
      <p:sp>
        <p:nvSpPr>
          <p:cNvPr id="5" name="Text 3"/>
          <p:cNvSpPr/>
          <p:nvPr/>
        </p:nvSpPr>
        <p:spPr>
          <a:xfrm>
            <a:off x="1524000" y="2905125"/>
            <a:ext cx="6067425" cy="476250"/>
          </a:xfrm>
          <a:prstGeom prst="rect">
            <a:avLst/>
          </a:prstGeom>
          <a:noFill/>
        </p:spPr>
        <p:txBody>
          <a:bodyPr wrap="square" rtlCol="0" anchor="ctr"/>
          <a:lstStyle/>
          <a:p>
            <a:pPr marL="342900" indent="-342900" algn="l">
              <a:lnSpc>
                <a:spcPts val="2250"/>
              </a:lnSpc>
              <a:buSzPct val="100000"/>
              <a:buChar char="•"/>
            </a:pPr>
            <a:r>
              <a:rPr lang="en-US" sz="1600" b="1" dirty="0">
                <a:solidFill>
                  <a:schemeClr val="tx1">
                    <a:lumMod val="75000"/>
                    <a:lumOff val="25000"/>
                  </a:schemeClr>
                </a:solidFill>
                <a:latin typeface="Noto Sans SC" pitchFamily="34" charset="0"/>
                <a:ea typeface="Noto Sans SC" pitchFamily="34" charset="-122"/>
                <a:cs typeface="Noto Sans SC" pitchFamily="34" charset="-120"/>
              </a:rPr>
              <a:t>重构一个Service方法</a:t>
            </a:r>
            <a:endParaRPr lang="en-US" sz="1600" b="1" dirty="0">
              <a:solidFill>
                <a:schemeClr val="tx1">
                  <a:lumMod val="75000"/>
                  <a:lumOff val="25000"/>
                </a:schemeClr>
              </a:solidFill>
              <a:latin typeface="Noto Sans SC" pitchFamily="34" charset="0"/>
              <a:ea typeface="Noto Sans SC" pitchFamily="34" charset="-122"/>
              <a:cs typeface="Noto Sans SC" pitchFamily="34" charset="-120"/>
            </a:endParaRPr>
          </a:p>
        </p:txBody>
      </p:sp>
      <p:sp>
        <p:nvSpPr>
          <p:cNvPr id="6" name="Text 4"/>
          <p:cNvSpPr/>
          <p:nvPr/>
        </p:nvSpPr>
        <p:spPr>
          <a:xfrm>
            <a:off x="1538605" y="4382135"/>
            <a:ext cx="6067425" cy="476250"/>
          </a:xfrm>
          <a:prstGeom prst="rect">
            <a:avLst/>
          </a:prstGeom>
          <a:noFill/>
        </p:spPr>
        <p:txBody>
          <a:bodyPr wrap="square" rtlCol="0" anchor="ctr"/>
          <a:lstStyle/>
          <a:p>
            <a:pPr algn="l">
              <a:lnSpc>
                <a:spcPts val="2250"/>
              </a:lnSpc>
              <a:buClrTx/>
              <a:buSzTx/>
              <a:buFontTx/>
              <a:buNone/>
            </a:pPr>
            <a:r>
              <a:rPr lang="en-US" sz="1600" b="1" dirty="0">
                <a:solidFill>
                  <a:schemeClr val="tx1">
                    <a:lumMod val="75000"/>
                    <a:lumOff val="25000"/>
                  </a:schemeClr>
                </a:solidFill>
                <a:latin typeface="Noto Sans SC" pitchFamily="34" charset="0"/>
                <a:ea typeface="Noto Sans SC" pitchFamily="34" charset="-122"/>
                <a:cs typeface="Noto Sans SC" pitchFamily="34" charset="-120"/>
              </a:rPr>
              <a:t>预计时间 60分钟</a:t>
            </a:r>
            <a:endParaRPr lang="en-US" sz="1600" b="1" dirty="0">
              <a:solidFill>
                <a:schemeClr val="tx1">
                  <a:lumMod val="75000"/>
                  <a:lumOff val="25000"/>
                </a:schemeClr>
              </a:solidFill>
              <a:latin typeface="Noto Sans SC" pitchFamily="34" charset="0"/>
              <a:ea typeface="Noto Sans SC" pitchFamily="34" charset="-122"/>
              <a:cs typeface="Noto Sans SC" pitchFamily="34" charset="-120"/>
            </a:endParaRPr>
          </a:p>
        </p:txBody>
      </p:sp>
      <p:sp>
        <p:nvSpPr>
          <p:cNvPr id="7" name="Text 3"/>
          <p:cNvSpPr/>
          <p:nvPr>
            <p:custDataLst>
              <p:tags r:id="rId1"/>
            </p:custDataLst>
          </p:nvPr>
        </p:nvSpPr>
        <p:spPr>
          <a:xfrm>
            <a:off x="1538605" y="3381375"/>
            <a:ext cx="6067425" cy="476250"/>
          </a:xfrm>
          <a:prstGeom prst="rect">
            <a:avLst/>
          </a:prstGeom>
          <a:noFill/>
        </p:spPr>
        <p:txBody>
          <a:bodyPr wrap="square" rtlCol="0" anchor="ctr"/>
          <a:p>
            <a:pPr marL="342900" indent="-342900" algn="l">
              <a:lnSpc>
                <a:spcPts val="2250"/>
              </a:lnSpc>
              <a:buSzPct val="100000"/>
              <a:buChar char="•"/>
            </a:pPr>
            <a:r>
              <a:rPr lang="zh-CN" altLang="en-US" sz="1600" b="1" dirty="0">
                <a:solidFill>
                  <a:schemeClr val="tx1">
                    <a:lumMod val="75000"/>
                    <a:lumOff val="25000"/>
                  </a:schemeClr>
                </a:solidFill>
                <a:latin typeface="Noto Sans SC" pitchFamily="34" charset="0"/>
                <a:ea typeface="Noto Sans SC" pitchFamily="34" charset="-122"/>
                <a:cs typeface="Noto Sans SC" pitchFamily="34" charset="-120"/>
              </a:rPr>
              <a:t>讨论和总结环节</a:t>
            </a:r>
            <a:endParaRPr lang="zh-CN" altLang="en-US" sz="1600" b="1" dirty="0">
              <a:solidFill>
                <a:schemeClr val="tx1">
                  <a:lumMod val="75000"/>
                  <a:lumOff val="25000"/>
                </a:schemeClr>
              </a:solidFill>
              <a:latin typeface="Noto Sans SC" pitchFamily="34" charset="0"/>
              <a:ea typeface="Noto Sans SC" pitchFamily="34" charset="-122"/>
              <a:cs typeface="Noto Sans SC" pitchFamily="34" charset="-12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1800" b="1" dirty="0">
                <a:solidFill>
                  <a:srgbClr val="C5C0B8"/>
                </a:solidFill>
                <a:latin typeface="Noto Sans SC" pitchFamily="34" charset="0"/>
                <a:ea typeface="Noto Sans SC" pitchFamily="34" charset="-122"/>
                <a:cs typeface="Noto Sans SC" pitchFamily="34" charset="-120"/>
              </a:rPr>
              <a:t>业务结构设计导致的重复，非正交性(不相依赖性 解耦性 模块化)</a:t>
            </a:r>
            <a:endParaRPr lang="en-US" sz="1760" dirty="0"/>
          </a:p>
        </p:txBody>
      </p:sp>
      <p:sp>
        <p:nvSpPr>
          <p:cNvPr id="8" name="Text 3"/>
          <p:cNvSpPr/>
          <p:nvPr>
            <p:custDataLst>
              <p:tags r:id="rId1"/>
            </p:custDataLst>
          </p:nvPr>
        </p:nvSpPr>
        <p:spPr>
          <a:xfrm>
            <a:off x="769620" y="1118235"/>
            <a:ext cx="7729855" cy="1453515"/>
          </a:xfrm>
          <a:prstGeom prst="rect">
            <a:avLst/>
          </a:prstGeom>
          <a:noFill/>
        </p:spPr>
        <p:txBody>
          <a:bodyPr wrap="square" rtlCol="0" anchor="t"/>
          <a:p>
            <a:pPr marL="342900" indent="-342900" algn="l">
              <a:lnSpc>
                <a:spcPts val="1825"/>
              </a:lnSpc>
              <a:buSzPct val="100000"/>
              <a:buChar char="•"/>
            </a:pPr>
            <a:r>
              <a:rPr lang="zh-CN" altLang="en-US" sz="1200" b="0" dirty="0">
                <a:solidFill>
                  <a:schemeClr val="bg2"/>
                </a:solidFill>
                <a:latin typeface="Noto Sans SC" pitchFamily="34" charset="0"/>
                <a:ea typeface="Noto Sans SC" pitchFamily="34" charset="-122"/>
                <a:cs typeface="Noto Sans SC" pitchFamily="34" charset="-120"/>
              </a:rPr>
              <a:t>正交性设计带来的好处</a:t>
            </a:r>
            <a:endParaRPr lang="zh-CN" altLang="en-US" sz="1200" b="0" dirty="0">
              <a:solidFill>
                <a:schemeClr val="bg2"/>
              </a:solidFill>
              <a:latin typeface="Noto Sans SC" pitchFamily="34" charset="0"/>
              <a:ea typeface="Noto Sans SC" pitchFamily="34" charset="-122"/>
              <a:cs typeface="Noto Sans SC" pitchFamily="34" charset="-120"/>
            </a:endParaRPr>
          </a:p>
          <a:p>
            <a:pPr marL="342900" indent="-342900" algn="l">
              <a:lnSpc>
                <a:spcPts val="1825"/>
              </a:lnSpc>
              <a:buSzPct val="100000"/>
              <a:buChar char="•"/>
            </a:pPr>
            <a:endParaRPr lang="zh-CN" altLang="en-US" sz="1200" b="0" dirty="0">
              <a:solidFill>
                <a:schemeClr val="bg2"/>
              </a:solidFill>
              <a:latin typeface="Noto Sans SC" pitchFamily="34" charset="0"/>
              <a:ea typeface="Noto Sans SC" pitchFamily="34" charset="-122"/>
              <a:cs typeface="Noto Sans SC" pitchFamily="34" charset="-120"/>
            </a:endParaRPr>
          </a:p>
          <a:p>
            <a:pPr indent="457200" algn="l">
              <a:lnSpc>
                <a:spcPts val="1825"/>
              </a:lnSpc>
              <a:buSzPct val="100000"/>
              <a:buNone/>
            </a:pPr>
            <a:r>
              <a:rPr lang="zh-CN" altLang="en-US" sz="1200" b="0" dirty="0">
                <a:solidFill>
                  <a:schemeClr val="bg2"/>
                </a:solidFill>
                <a:latin typeface="Noto Sans SC" pitchFamily="34" charset="0"/>
                <a:ea typeface="Noto Sans SC" pitchFamily="34" charset="-122"/>
                <a:cs typeface="Noto Sans SC" pitchFamily="34" charset="-120"/>
              </a:rPr>
              <a:t>提高生产率</a:t>
            </a:r>
            <a:endParaRPr lang="zh-CN" altLang="en-US" sz="1200" b="0" dirty="0">
              <a:solidFill>
                <a:schemeClr val="bg2"/>
              </a:solidFill>
              <a:latin typeface="Noto Sans SC" pitchFamily="34" charset="0"/>
              <a:ea typeface="Noto Sans SC" pitchFamily="34" charset="-122"/>
              <a:cs typeface="Noto Sans SC" pitchFamily="34" charset="-120"/>
            </a:endParaRPr>
          </a:p>
          <a:p>
            <a:pPr indent="457200" algn="l">
              <a:lnSpc>
                <a:spcPts val="1825"/>
              </a:lnSpc>
              <a:buSzPct val="100000"/>
              <a:buNone/>
            </a:pPr>
            <a:r>
              <a:rPr lang="zh-CN" altLang="en-US" sz="1200" b="0" dirty="0">
                <a:solidFill>
                  <a:schemeClr val="bg2"/>
                </a:solidFill>
                <a:latin typeface="Noto Sans SC" pitchFamily="34" charset="0"/>
                <a:ea typeface="Noto Sans SC" pitchFamily="34" charset="-122"/>
                <a:cs typeface="Noto Sans SC" pitchFamily="34" charset="-120"/>
              </a:rPr>
              <a:t>降低风险</a:t>
            </a:r>
            <a:endParaRPr lang="zh-CN" altLang="en-US" sz="1200" b="0" dirty="0">
              <a:solidFill>
                <a:schemeClr val="bg2"/>
              </a:solidFill>
              <a:latin typeface="Noto Sans SC" pitchFamily="34" charset="0"/>
              <a:ea typeface="Noto Sans SC" pitchFamily="34" charset="-122"/>
              <a:cs typeface="Noto Sans SC" pitchFamily="34" charset="-120"/>
            </a:endParaRPr>
          </a:p>
          <a:p>
            <a:pPr indent="457200" algn="l">
              <a:lnSpc>
                <a:spcPts val="1825"/>
              </a:lnSpc>
              <a:buSzPct val="100000"/>
              <a:buNone/>
            </a:pPr>
            <a:r>
              <a:rPr lang="zh-CN" altLang="en-US" sz="1200" b="0" dirty="0">
                <a:solidFill>
                  <a:schemeClr val="bg2"/>
                </a:solidFill>
                <a:latin typeface="Noto Sans SC" pitchFamily="34" charset="0"/>
                <a:ea typeface="Noto Sans SC" pitchFamily="34" charset="-122"/>
                <a:cs typeface="Noto Sans SC" pitchFamily="34" charset="-120"/>
              </a:rPr>
              <a:t>促进项目团队的正交性：需求改动涉及到更少的人，可以清晰分工，提高效率。</a:t>
            </a:r>
            <a:endParaRPr lang="zh-CN" altLang="en-US" sz="1200" b="0" dirty="0">
              <a:solidFill>
                <a:schemeClr val="bg2"/>
              </a:solidFill>
              <a:latin typeface="Noto Sans SC" pitchFamily="34" charset="0"/>
              <a:ea typeface="Noto Sans SC" pitchFamily="34" charset="-122"/>
              <a:cs typeface="Noto Sans SC" pitchFamily="34" charset="-12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开发者自身产生的重复</a:t>
            </a:r>
            <a:endParaRPr lang="en-US" sz="2400" dirty="0"/>
          </a:p>
        </p:txBody>
      </p:sp>
      <p:sp>
        <p:nvSpPr>
          <p:cNvPr id="3" name="Text 1"/>
          <p:cNvSpPr/>
          <p:nvPr/>
        </p:nvSpPr>
        <p:spPr>
          <a:xfrm>
            <a:off x="704850" y="12430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2"/>
                </a:solidFill>
                <a:latin typeface="Noto Sans SC" pitchFamily="34" charset="0"/>
                <a:ea typeface="Noto Sans SC" pitchFamily="34" charset="-122"/>
                <a:cs typeface="Noto Sans SC" pitchFamily="34" charset="-120"/>
              </a:rPr>
              <a:t>学习代码质量规范、提高编程技巧可以使得开发者能避免自我重复。</a:t>
            </a:r>
            <a:endParaRPr lang="en-US" sz="1500" b="0" dirty="0">
              <a:solidFill>
                <a:schemeClr val="bg2"/>
              </a:solidFill>
              <a:latin typeface="Noto Sans SC" pitchFamily="34" charset="0"/>
              <a:ea typeface="Noto Sans SC" pitchFamily="34" charset="-122"/>
              <a:cs typeface="Noto Sans SC" pitchFamily="34" charset="-120"/>
            </a:endParaRPr>
          </a:p>
        </p:txBody>
      </p:sp>
      <p:sp>
        <p:nvSpPr>
          <p:cNvPr id="4" name="Text 2"/>
          <p:cNvSpPr/>
          <p:nvPr/>
        </p:nvSpPr>
        <p:spPr>
          <a:xfrm>
            <a:off x="704850" y="17002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2"/>
                </a:solidFill>
                <a:latin typeface="Noto Sans SC" pitchFamily="34" charset="0"/>
                <a:ea typeface="Noto Sans SC" pitchFamily="34" charset="-122"/>
                <a:cs typeface="Noto Sans SC" pitchFamily="34" charset="-120"/>
              </a:rPr>
              <a:t>重要的一点是：“要禁受住拷贝代码的诱惑，因为往往 欲速则不达”</a:t>
            </a:r>
            <a:endParaRPr lang="en-US" sz="1500" b="0" dirty="0">
              <a:solidFill>
                <a:schemeClr val="bg2"/>
              </a:solidFill>
              <a:latin typeface="Noto Sans SC" pitchFamily="34" charset="0"/>
              <a:ea typeface="Noto Sans SC" pitchFamily="34" charset="-122"/>
              <a:cs typeface="Noto Sans SC" pitchFamily="34" charset="-12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开发者之间的重复</a:t>
            </a:r>
            <a:endParaRPr lang="en-US" sz="2400" dirty="0"/>
          </a:p>
        </p:txBody>
      </p:sp>
      <p:sp>
        <p:nvSpPr>
          <p:cNvPr id="3" name="Text 1"/>
          <p:cNvSpPr/>
          <p:nvPr/>
        </p:nvSpPr>
        <p:spPr>
          <a:xfrm>
            <a:off x="704850" y="1243013"/>
            <a:ext cx="7729538" cy="342900"/>
          </a:xfrm>
          <a:prstGeom prst="rect">
            <a:avLst/>
          </a:prstGeom>
          <a:noFill/>
        </p:spPr>
        <p:txBody>
          <a:bodyPr wrap="square" rtlCol="0" anchor="t"/>
          <a:lstStyle/>
          <a:p>
            <a:pPr marL="342900" indent="-342900" algn="l">
              <a:lnSpc>
                <a:spcPts val="2305"/>
              </a:lnSpc>
              <a:buSzPct val="100000"/>
              <a:buChar char="•"/>
            </a:pPr>
            <a:r>
              <a:rPr lang="en-US" sz="1500" b="0" dirty="0">
                <a:solidFill>
                  <a:schemeClr val="bg2"/>
                </a:solidFill>
                <a:latin typeface="Noto Sans SC" pitchFamily="34" charset="0"/>
                <a:ea typeface="Noto Sans SC" pitchFamily="34" charset="-122"/>
                <a:cs typeface="Noto Sans SC" pitchFamily="34" charset="-120"/>
              </a:rPr>
              <a:t>最佳方式是鼓励主动的交流</a:t>
            </a:r>
            <a:endParaRPr lang="en-US" sz="1500" b="0" dirty="0">
              <a:solidFill>
                <a:schemeClr val="bg2"/>
              </a:solidFill>
              <a:latin typeface="Noto Sans SC" pitchFamily="34" charset="0"/>
              <a:ea typeface="Noto Sans SC" pitchFamily="34" charset="-122"/>
              <a:cs typeface="Noto Sans SC" pitchFamily="34" charset="-12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不要容忍破窗户</a:t>
            </a:r>
            <a:endParaRPr lang="en-US" sz="2400" dirty="0"/>
          </a:p>
        </p:txBody>
      </p:sp>
      <p:sp>
        <p:nvSpPr>
          <p:cNvPr id="3" name="Text 1"/>
          <p:cNvSpPr/>
          <p:nvPr/>
        </p:nvSpPr>
        <p:spPr>
          <a:xfrm>
            <a:off x="704850" y="1243013"/>
            <a:ext cx="7729538" cy="685800"/>
          </a:xfrm>
          <a:prstGeom prst="rect">
            <a:avLst/>
          </a:prstGeom>
          <a:noFill/>
        </p:spPr>
        <p:txBody>
          <a:bodyPr wrap="square" rtlCol="0" anchor="t"/>
          <a:lstStyle/>
          <a:p>
            <a:pPr marL="342900" indent="-342900" algn="l">
              <a:lnSpc>
                <a:spcPts val="2305"/>
              </a:lnSpc>
              <a:buSzPct val="100000"/>
              <a:buChar char="•"/>
            </a:pPr>
            <a:r>
              <a:rPr lang="en-US" sz="1500" b="0" dirty="0">
                <a:solidFill>
                  <a:schemeClr val="bg2"/>
                </a:solidFill>
                <a:latin typeface="Noto Sans SC" pitchFamily="34" charset="0"/>
                <a:ea typeface="Noto Sans SC" pitchFamily="34" charset="-122"/>
                <a:cs typeface="Noto Sans SC" pitchFamily="34" charset="-120"/>
              </a:rPr>
              <a:t>破窗户会加速腐化，及时修补。只有在一个比较整洁的项目中，开发者才会积极提交整洁的代码。</a:t>
            </a:r>
            <a:endParaRPr lang="en-US" sz="1500" b="0" dirty="0">
              <a:solidFill>
                <a:schemeClr val="bg2"/>
              </a:solidFill>
              <a:latin typeface="Noto Sans SC" pitchFamily="34" charset="0"/>
              <a:ea typeface="Noto Sans SC" pitchFamily="34" charset="-122"/>
              <a:cs typeface="Noto Sans SC" pitchFamily="34" charset="-120"/>
            </a:endParaRPr>
          </a:p>
        </p:txBody>
      </p:sp>
      <p:sp>
        <p:nvSpPr>
          <p:cNvPr id="4" name="文本框 3"/>
          <p:cNvSpPr txBox="1"/>
          <p:nvPr/>
        </p:nvSpPr>
        <p:spPr>
          <a:xfrm>
            <a:off x="970280" y="3275330"/>
            <a:ext cx="3048000" cy="368300"/>
          </a:xfrm>
          <a:prstGeom prst="rect">
            <a:avLst/>
          </a:prstGeom>
          <a:noFill/>
        </p:spPr>
        <p:txBody>
          <a:bodyPr wrap="square" rtlCol="0">
            <a:spAutoFit/>
          </a:bodyPr>
          <a:p>
            <a:r>
              <a:rPr lang="zh-CN" altLang="en-US">
                <a:solidFill>
                  <a:schemeClr val="bg1"/>
                </a:solidFill>
              </a:rPr>
              <a:t>推荐阅读资料</a:t>
            </a:r>
            <a:endParaRPr lang="zh-CN" altLang="en-US">
              <a:solidFill>
                <a:schemeClr val="bg1"/>
              </a:solidFill>
            </a:endParaRPr>
          </a:p>
        </p:txBody>
      </p:sp>
      <p:sp>
        <p:nvSpPr>
          <p:cNvPr id="5" name="文本框 4"/>
          <p:cNvSpPr txBox="1"/>
          <p:nvPr/>
        </p:nvSpPr>
        <p:spPr>
          <a:xfrm>
            <a:off x="1300480" y="3987165"/>
            <a:ext cx="3048000" cy="337185"/>
          </a:xfrm>
          <a:prstGeom prst="rect">
            <a:avLst/>
          </a:prstGeom>
          <a:noFill/>
        </p:spPr>
        <p:txBody>
          <a:bodyPr wrap="square" rtlCol="0">
            <a:spAutoFit/>
          </a:bodyPr>
          <a:p>
            <a:r>
              <a:rPr lang="zh-CN" altLang="en-US" sz="1600">
                <a:solidFill>
                  <a:schemeClr val="bg2"/>
                </a:solidFill>
              </a:rPr>
              <a:t>《</a:t>
            </a:r>
            <a:r>
              <a:rPr lang="en-US" altLang="zh-CN" sz="1400">
                <a:solidFill>
                  <a:schemeClr val="bg2"/>
                </a:solidFill>
              </a:rPr>
              <a:t>effective java</a:t>
            </a:r>
            <a:r>
              <a:rPr lang="zh-CN" altLang="en-US" sz="1600">
                <a:solidFill>
                  <a:schemeClr val="bg2"/>
                </a:solidFill>
              </a:rPr>
              <a:t>》</a:t>
            </a:r>
            <a:endParaRPr lang="zh-CN" altLang="en-US" sz="1600">
              <a:solidFill>
                <a:schemeClr val="bg2"/>
              </a:solidFill>
            </a:endParaRPr>
          </a:p>
        </p:txBody>
      </p:sp>
      <p:sp>
        <p:nvSpPr>
          <p:cNvPr id="6" name="文本框 5"/>
          <p:cNvSpPr txBox="1"/>
          <p:nvPr>
            <p:custDataLst>
              <p:tags r:id="rId1"/>
            </p:custDataLst>
          </p:nvPr>
        </p:nvSpPr>
        <p:spPr>
          <a:xfrm>
            <a:off x="1300480" y="3715385"/>
            <a:ext cx="3048000" cy="275590"/>
          </a:xfrm>
          <a:prstGeom prst="rect">
            <a:avLst/>
          </a:prstGeom>
          <a:noFill/>
        </p:spPr>
        <p:txBody>
          <a:bodyPr wrap="square" rtlCol="0">
            <a:spAutoFit/>
          </a:bodyPr>
          <a:p>
            <a:r>
              <a:rPr lang="zh-CN" altLang="en-US" sz="1200">
                <a:solidFill>
                  <a:schemeClr val="bg2"/>
                </a:solidFill>
              </a:rPr>
              <a:t>《</a:t>
            </a:r>
            <a:r>
              <a:rPr lang="en-US" altLang="zh-CN" sz="1200">
                <a:solidFill>
                  <a:schemeClr val="bg2"/>
                </a:solidFill>
              </a:rPr>
              <a:t>程序员修炼之道</a:t>
            </a:r>
            <a:r>
              <a:rPr lang="zh-CN" altLang="en-US" sz="1200">
                <a:solidFill>
                  <a:schemeClr val="bg2"/>
                </a:solidFill>
              </a:rPr>
              <a:t>》</a:t>
            </a:r>
            <a:endParaRPr lang="zh-CN" altLang="en-US" sz="1200">
              <a:solidFill>
                <a:schemeClr val="bg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871663" y="1881188"/>
            <a:ext cx="1452563" cy="690563"/>
          </a:xfrm>
          <a:prstGeom prst="rect">
            <a:avLst/>
          </a:prstGeom>
          <a:noFill/>
        </p:spPr>
        <p:txBody>
          <a:bodyPr wrap="square" rtlCol="0" anchor="t"/>
          <a:lstStyle/>
          <a:p>
            <a:r>
              <a:rPr lang="en-US" sz="3000" b="1" dirty="0">
                <a:solidFill>
                  <a:srgbClr val="C5C0B8"/>
                </a:solidFill>
                <a:latin typeface="Noto Sans SC" pitchFamily="34" charset="0"/>
                <a:ea typeface="Noto Sans SC" pitchFamily="34" charset="-122"/>
                <a:cs typeface="Noto Sans SC" pitchFamily="34" charset="-120"/>
              </a:rPr>
              <a:t>03</a:t>
            </a:r>
            <a:endParaRPr lang="en-US" sz="3000" dirty="0"/>
          </a:p>
        </p:txBody>
      </p:sp>
      <p:sp>
        <p:nvSpPr>
          <p:cNvPr id="3" name="Text 1"/>
          <p:cNvSpPr/>
          <p:nvPr/>
        </p:nvSpPr>
        <p:spPr>
          <a:xfrm>
            <a:off x="1871663" y="2638425"/>
            <a:ext cx="2653665" cy="1619250"/>
          </a:xfrm>
          <a:prstGeom prst="rect">
            <a:avLst/>
          </a:prstGeom>
          <a:noFill/>
        </p:spPr>
        <p:txBody>
          <a:bodyPr wrap="square" rtlCol="0" anchor="t"/>
          <a:lstStyle/>
          <a:p>
            <a:r>
              <a:rPr lang="en-US" sz="3100" b="1" dirty="0">
                <a:solidFill>
                  <a:schemeClr val="tx1">
                    <a:lumMod val="75000"/>
                    <a:lumOff val="25000"/>
                  </a:schemeClr>
                </a:solidFill>
                <a:latin typeface="Noto Sans SC" pitchFamily="34" charset="0"/>
                <a:ea typeface="Noto Sans SC" pitchFamily="34" charset="-122"/>
                <a:cs typeface="Noto Sans SC" pitchFamily="34" charset="-120"/>
              </a:rPr>
              <a:t>重构一个Service方法</a:t>
            </a:r>
            <a:endParaRPr lang="en-US" sz="3100" b="1" dirty="0">
              <a:solidFill>
                <a:schemeClr val="tx1">
                  <a:lumMod val="75000"/>
                  <a:lumOff val="25000"/>
                </a:schemeClr>
              </a:solidFill>
              <a:latin typeface="Noto Sans SC" pitchFamily="34" charset="0"/>
              <a:ea typeface="Noto Sans SC" pitchFamily="34" charset="-122"/>
              <a:cs typeface="Noto Sans SC" pitchFamily="34" charset="-12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重构一个Service方法</a:t>
            </a:r>
            <a:endParaRPr lang="en-US" sz="2400" dirty="0"/>
          </a:p>
        </p:txBody>
      </p:sp>
      <p:sp>
        <p:nvSpPr>
          <p:cNvPr id="3" name="Text 1"/>
          <p:cNvSpPr/>
          <p:nvPr/>
        </p:nvSpPr>
        <p:spPr>
          <a:xfrm>
            <a:off x="704850" y="1243013"/>
            <a:ext cx="7729538" cy="800100"/>
          </a:xfrm>
          <a:prstGeom prst="rect">
            <a:avLst/>
          </a:prstGeom>
          <a:noFill/>
        </p:spPr>
        <p:txBody>
          <a:bodyPr wrap="square" rtlCol="0" anchor="t"/>
          <a:lstStyle/>
          <a:p>
            <a:pPr marL="342900" indent="-342900" algn="l">
              <a:lnSpc>
                <a:spcPts val="2305"/>
              </a:lnSpc>
              <a:buSzPct val="100000"/>
              <a:buChar char="•"/>
            </a:pPr>
            <a:r>
              <a:rPr lang="zh-CN" altLang="en-US" sz="1500" b="0" dirty="0">
                <a:solidFill>
                  <a:schemeClr val="bg2"/>
                </a:solidFill>
                <a:latin typeface="Noto Sans SC" pitchFamily="34" charset="0"/>
                <a:ea typeface="Noto Sans SC" pitchFamily="34" charset="-122"/>
                <a:cs typeface="Noto Sans SC" pitchFamily="34" charset="-120"/>
              </a:rPr>
              <a:t>先</a:t>
            </a:r>
            <a:r>
              <a:rPr lang="en-US" sz="1500" b="0" dirty="0">
                <a:solidFill>
                  <a:schemeClr val="bg2"/>
                </a:solidFill>
                <a:latin typeface="Noto Sans SC" pitchFamily="34" charset="0"/>
                <a:ea typeface="Noto Sans SC" pitchFamily="34" charset="-122"/>
                <a:cs typeface="Noto Sans SC" pitchFamily="34" charset="-120"/>
              </a:rPr>
              <a:t>介绍</a:t>
            </a:r>
            <a:r>
              <a:rPr lang="zh-CN" altLang="en-US" sz="1500" b="0" dirty="0">
                <a:solidFill>
                  <a:schemeClr val="bg2"/>
                </a:solidFill>
                <a:latin typeface="Noto Sans SC" pitchFamily="34" charset="0"/>
                <a:ea typeface="Noto Sans SC" pitchFamily="34" charset="-122"/>
                <a:cs typeface="Noto Sans SC" pitchFamily="34" charset="-120"/>
              </a:rPr>
              <a:t>一下</a:t>
            </a:r>
            <a:r>
              <a:rPr lang="en-US" sz="1500" b="0" dirty="0">
                <a:solidFill>
                  <a:schemeClr val="bg2"/>
                </a:solidFill>
                <a:latin typeface="Noto Sans SC" pitchFamily="34" charset="0"/>
                <a:ea typeface="Noto Sans SC" pitchFamily="34" charset="-122"/>
                <a:cs typeface="Noto Sans SC" pitchFamily="34" charset="-120"/>
              </a:rPr>
              <a:t>该方法</a:t>
            </a:r>
            <a:r>
              <a:rPr lang="zh-CN" altLang="en-US" sz="1500" b="0" dirty="0">
                <a:solidFill>
                  <a:schemeClr val="bg2"/>
                </a:solidFill>
                <a:latin typeface="Noto Sans SC" pitchFamily="34" charset="0"/>
                <a:ea typeface="Noto Sans SC" pitchFamily="34" charset="-122"/>
                <a:cs typeface="Noto Sans SC" pitchFamily="34" charset="-120"/>
              </a:rPr>
              <a:t>，是一个很简单常见的功能：</a:t>
            </a:r>
            <a:r>
              <a:rPr lang="en-US" sz="1500" b="0" dirty="0">
                <a:solidFill>
                  <a:schemeClr val="bg2"/>
                </a:solidFill>
                <a:latin typeface="Noto Sans SC" pitchFamily="34" charset="0"/>
                <a:ea typeface="Noto Sans SC" pitchFamily="34" charset="-122"/>
                <a:cs typeface="Noto Sans SC" pitchFamily="34" charset="-120"/>
              </a:rPr>
              <a:t>根据前端传入的相关参数（订单状态、时间、关键字、排序等），</a:t>
            </a:r>
            <a:r>
              <a:rPr lang="zh-CN" altLang="en-US" sz="1500" b="0" dirty="0">
                <a:solidFill>
                  <a:schemeClr val="bg2"/>
                </a:solidFill>
                <a:latin typeface="Noto Sans SC" pitchFamily="34" charset="0"/>
                <a:ea typeface="Noto Sans SC" pitchFamily="34" charset="-122"/>
                <a:cs typeface="Noto Sans SC" pitchFamily="34" charset="-120"/>
              </a:rPr>
              <a:t>拼成</a:t>
            </a:r>
            <a:r>
              <a:rPr lang="en-US" altLang="zh-CN" sz="1500" b="0" dirty="0">
                <a:solidFill>
                  <a:schemeClr val="bg2"/>
                </a:solidFill>
                <a:latin typeface="Noto Sans SC" pitchFamily="34" charset="0"/>
                <a:ea typeface="Noto Sans SC" pitchFamily="34" charset="-122"/>
                <a:cs typeface="Noto Sans SC" pitchFamily="34" charset="-120"/>
              </a:rPr>
              <a:t>SQL</a:t>
            </a:r>
            <a:r>
              <a:rPr lang="zh-CN" altLang="en-US" sz="1500" b="0" dirty="0">
                <a:solidFill>
                  <a:schemeClr val="bg2"/>
                </a:solidFill>
                <a:latin typeface="Noto Sans SC" pitchFamily="34" charset="0"/>
                <a:ea typeface="Noto Sans SC" pitchFamily="34" charset="-122"/>
                <a:cs typeface="Noto Sans SC" pitchFamily="34" charset="-120"/>
              </a:rPr>
              <a:t>语句到数据库中查询，最后</a:t>
            </a:r>
            <a:r>
              <a:rPr lang="en-US" sz="1500" b="0" dirty="0">
                <a:solidFill>
                  <a:schemeClr val="bg2"/>
                </a:solidFill>
                <a:latin typeface="Noto Sans SC" pitchFamily="34" charset="0"/>
                <a:ea typeface="Noto Sans SC" pitchFamily="34" charset="-122"/>
                <a:cs typeface="Noto Sans SC" pitchFamily="34" charset="-120"/>
              </a:rPr>
              <a:t>返回订单列表。</a:t>
            </a:r>
            <a:endParaRPr lang="en-US" sz="1500" b="0" dirty="0">
              <a:solidFill>
                <a:schemeClr val="bg2"/>
              </a:solidFill>
              <a:latin typeface="Noto Sans SC" pitchFamily="34" charset="0"/>
              <a:ea typeface="Noto Sans SC" pitchFamily="34" charset="-122"/>
              <a:cs typeface="Noto Sans SC" pitchFamily="34" charset="-12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重构一个Service方法</a:t>
            </a:r>
            <a:endParaRPr lang="en-US" sz="2400" dirty="0"/>
          </a:p>
        </p:txBody>
      </p:sp>
      <p:sp>
        <p:nvSpPr>
          <p:cNvPr id="4" name="Text 2"/>
          <p:cNvSpPr/>
          <p:nvPr/>
        </p:nvSpPr>
        <p:spPr>
          <a:xfrm>
            <a:off x="704850" y="1028382"/>
            <a:ext cx="7729538" cy="457200"/>
          </a:xfrm>
          <a:prstGeom prst="rect">
            <a:avLst/>
          </a:prstGeom>
          <a:noFill/>
        </p:spPr>
        <p:txBody>
          <a:bodyPr wrap="square" rtlCol="0" anchor="t"/>
          <a:lstStyle/>
          <a:p>
            <a:pPr marL="342900" indent="-342900" algn="l">
              <a:lnSpc>
                <a:spcPts val="2305"/>
              </a:lnSpc>
              <a:buSzPct val="100000"/>
              <a:buChar char="•"/>
            </a:pPr>
            <a:r>
              <a:rPr lang="zh-CN" altLang="en-US" sz="1500" b="0" dirty="0">
                <a:solidFill>
                  <a:schemeClr val="bg2"/>
                </a:solidFill>
                <a:latin typeface="Noto Sans SC" pitchFamily="34" charset="0"/>
                <a:ea typeface="Noto Sans SC" pitchFamily="34" charset="-122"/>
                <a:cs typeface="Noto Sans SC" pitchFamily="34" charset="-120"/>
              </a:rPr>
              <a:t>重构前后对比</a:t>
            </a:r>
            <a:endParaRPr lang="zh-CN" altLang="en-US" sz="1500" b="0" dirty="0">
              <a:solidFill>
                <a:schemeClr val="bg2"/>
              </a:solidFill>
              <a:latin typeface="Noto Sans SC" pitchFamily="34" charset="0"/>
              <a:ea typeface="Noto Sans SC" pitchFamily="34" charset="-122"/>
              <a:cs typeface="Noto Sans SC" pitchFamily="34" charset="-120"/>
            </a:endParaRPr>
          </a:p>
        </p:txBody>
      </p:sp>
      <p:pic>
        <p:nvPicPr>
          <p:cNvPr id="8" name="图片 7" descr="重构前(带重构注释)"/>
          <p:cNvPicPr>
            <a:picLocks noChangeAspect="1"/>
          </p:cNvPicPr>
          <p:nvPr/>
        </p:nvPicPr>
        <p:blipFill>
          <a:blip r:embed="rId1"/>
          <a:stretch>
            <a:fillRect/>
          </a:stretch>
        </p:blipFill>
        <p:spPr>
          <a:xfrm>
            <a:off x="3698240" y="0"/>
            <a:ext cx="1746885" cy="5143500"/>
          </a:xfrm>
          <a:prstGeom prst="rect">
            <a:avLst/>
          </a:prstGeom>
        </p:spPr>
      </p:pic>
      <p:pic>
        <p:nvPicPr>
          <p:cNvPr id="9" name="图片 8" descr="重构后"/>
          <p:cNvPicPr>
            <a:picLocks noChangeAspect="1"/>
          </p:cNvPicPr>
          <p:nvPr/>
        </p:nvPicPr>
        <p:blipFill>
          <a:blip r:embed="rId2"/>
          <a:stretch>
            <a:fillRect/>
          </a:stretch>
        </p:blipFill>
        <p:spPr>
          <a:xfrm>
            <a:off x="5445125" y="0"/>
            <a:ext cx="2642870" cy="28943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重构一个Service方法</a:t>
            </a:r>
            <a:endParaRPr lang="en-US" sz="2400" dirty="0"/>
          </a:p>
        </p:txBody>
      </p:sp>
      <p:sp>
        <p:nvSpPr>
          <p:cNvPr id="6" name="Text 4"/>
          <p:cNvSpPr/>
          <p:nvPr/>
        </p:nvSpPr>
        <p:spPr>
          <a:xfrm>
            <a:off x="704850" y="1181418"/>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2"/>
                </a:solidFill>
                <a:latin typeface="Noto Sans SC" pitchFamily="34" charset="0"/>
                <a:ea typeface="Noto Sans SC" pitchFamily="34" charset="-122"/>
                <a:cs typeface="Noto Sans SC" pitchFamily="34" charset="-120"/>
              </a:rPr>
              <a:t>演示</a:t>
            </a:r>
            <a:endParaRPr lang="en-US" sz="1500" b="0" dirty="0">
              <a:solidFill>
                <a:schemeClr val="bg2"/>
              </a:solidFill>
              <a:latin typeface="Noto Sans SC" pitchFamily="34" charset="0"/>
              <a:ea typeface="Noto Sans SC" pitchFamily="34" charset="-122"/>
              <a:cs typeface="Noto Sans SC" pitchFamily="34" charset="-12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100445" y="2686685"/>
            <a:ext cx="2455545" cy="794385"/>
          </a:xfrm>
          <a:prstGeom prst="rect">
            <a:avLst/>
          </a:prstGeom>
          <a:noFill/>
        </p:spPr>
        <p:txBody>
          <a:bodyPr wrap="square" rtlCol="0" anchor="b"/>
          <a:lstStyle/>
          <a:p>
            <a:pPr algn="r"/>
            <a:r>
              <a:rPr lang="zh-CN" altLang="en-US" sz="4800" dirty="0">
                <a:solidFill>
                  <a:schemeClr val="bg2"/>
                </a:solidFill>
              </a:rPr>
              <a:t>讨论与总结</a:t>
            </a:r>
            <a:endParaRPr lang="zh-CN" altLang="en-US" sz="4800" dirty="0">
              <a:solidFill>
                <a:schemeClr val="bg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zh-CN" altLang="en-US" sz="2400" b="1" dirty="0">
                <a:solidFill>
                  <a:srgbClr val="C5C0B8"/>
                </a:solidFill>
                <a:latin typeface="Noto Sans SC" pitchFamily="34" charset="0"/>
                <a:ea typeface="Noto Sans SC" pitchFamily="34" charset="-122"/>
                <a:cs typeface="Noto Sans SC" pitchFamily="34" charset="-120"/>
              </a:rPr>
              <a:t>讨论与总结</a:t>
            </a:r>
            <a:endParaRPr lang="zh-CN" altLang="en-US" sz="2400" b="1" dirty="0">
              <a:solidFill>
                <a:srgbClr val="C5C0B8"/>
              </a:solidFill>
              <a:latin typeface="Noto Sans SC" pitchFamily="34" charset="0"/>
              <a:ea typeface="Noto Sans SC" pitchFamily="34" charset="-122"/>
              <a:cs typeface="Noto Sans SC" pitchFamily="34" charset="-120"/>
            </a:endParaRPr>
          </a:p>
        </p:txBody>
      </p:sp>
      <p:sp>
        <p:nvSpPr>
          <p:cNvPr id="6" name="Text 4"/>
          <p:cNvSpPr/>
          <p:nvPr/>
        </p:nvSpPr>
        <p:spPr>
          <a:xfrm>
            <a:off x="704850" y="1181418"/>
            <a:ext cx="7729538" cy="457200"/>
          </a:xfrm>
          <a:prstGeom prst="rect">
            <a:avLst/>
          </a:prstGeom>
          <a:noFill/>
        </p:spPr>
        <p:txBody>
          <a:bodyPr wrap="square" rtlCol="0" anchor="t"/>
          <a:lstStyle/>
          <a:p>
            <a:pPr marL="342900" indent="-342900" algn="l">
              <a:lnSpc>
                <a:spcPts val="2305"/>
              </a:lnSpc>
              <a:buSzPct val="100000"/>
              <a:buChar char="•"/>
            </a:pPr>
            <a:r>
              <a:rPr lang="zh-CN" altLang="en-US" sz="1500" b="0" dirty="0">
                <a:solidFill>
                  <a:schemeClr val="bg2"/>
                </a:solidFill>
                <a:latin typeface="Noto Sans SC" pitchFamily="34" charset="0"/>
                <a:ea typeface="Noto Sans SC" pitchFamily="34" charset="-122"/>
                <a:cs typeface="Noto Sans SC" pitchFamily="34" charset="-120"/>
              </a:rPr>
              <a:t>有哪些可以采纳并开始整改的</a:t>
            </a:r>
            <a:endParaRPr lang="zh-CN" altLang="en-US" sz="1500" b="0" dirty="0">
              <a:solidFill>
                <a:schemeClr val="bg2"/>
              </a:solidFill>
              <a:latin typeface="Noto Sans SC" pitchFamily="34" charset="0"/>
              <a:ea typeface="Noto Sans SC" pitchFamily="34" charset="-122"/>
              <a:cs typeface="Noto Sans SC" pitchFamily="34" charset="-12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871663" y="1881188"/>
            <a:ext cx="1452563" cy="690563"/>
          </a:xfrm>
          <a:prstGeom prst="rect">
            <a:avLst/>
          </a:prstGeom>
          <a:noFill/>
        </p:spPr>
        <p:txBody>
          <a:bodyPr wrap="square" rtlCol="0" anchor="t"/>
          <a:lstStyle/>
          <a:p>
            <a:r>
              <a:rPr lang="en-US" sz="3000" b="1" dirty="0">
                <a:solidFill>
                  <a:srgbClr val="C5C0B8"/>
                </a:solidFill>
                <a:latin typeface="Noto Sans SC" pitchFamily="34" charset="0"/>
                <a:ea typeface="Noto Sans SC" pitchFamily="34" charset="-122"/>
                <a:cs typeface="Noto Sans SC" pitchFamily="34" charset="-120"/>
              </a:rPr>
              <a:t>01</a:t>
            </a:r>
            <a:endParaRPr lang="en-US" sz="3000" dirty="0"/>
          </a:p>
        </p:txBody>
      </p:sp>
      <p:sp>
        <p:nvSpPr>
          <p:cNvPr id="3" name="Text 1"/>
          <p:cNvSpPr/>
          <p:nvPr/>
        </p:nvSpPr>
        <p:spPr>
          <a:xfrm>
            <a:off x="1871980" y="2638425"/>
            <a:ext cx="3145155" cy="1619250"/>
          </a:xfrm>
          <a:prstGeom prst="rect">
            <a:avLst/>
          </a:prstGeom>
          <a:noFill/>
        </p:spPr>
        <p:txBody>
          <a:bodyPr wrap="square" rtlCol="0" anchor="t"/>
          <a:lstStyle/>
          <a:p>
            <a:r>
              <a:rPr lang="en-US" sz="3600" b="1" dirty="0">
                <a:solidFill>
                  <a:schemeClr val="tx1">
                    <a:lumMod val="75000"/>
                    <a:lumOff val="25000"/>
                  </a:schemeClr>
                </a:solidFill>
                <a:latin typeface="Noto Sans SC" pitchFamily="34" charset="0"/>
                <a:ea typeface="Noto Sans SC" pitchFamily="34" charset="-122"/>
                <a:cs typeface="Noto Sans SC" pitchFamily="34" charset="-120"/>
              </a:rPr>
              <a:t>关于代码质量</a:t>
            </a:r>
            <a:endParaRPr lang="en-US" sz="3600" b="1" dirty="0">
              <a:solidFill>
                <a:schemeClr val="tx1">
                  <a:lumMod val="75000"/>
                  <a:lumOff val="25000"/>
                </a:schemeClr>
              </a:solidFill>
              <a:latin typeface="Noto Sans SC" pitchFamily="34" charset="0"/>
              <a:ea typeface="Noto Sans SC" pitchFamily="34" charset="-122"/>
              <a:cs typeface="Noto Sans SC" pitchFamily="34" charset="-12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552825" y="1833562"/>
            <a:ext cx="3395663" cy="552450"/>
          </a:xfrm>
          <a:prstGeom prst="rect">
            <a:avLst/>
          </a:prstGeom>
          <a:noFill/>
        </p:spPr>
        <p:txBody>
          <a:bodyPr wrap="square" rtlCol="0" anchor="t"/>
          <a:lstStyle/>
          <a:p>
            <a:pPr algn="r"/>
            <a:r>
              <a:rPr lang="en-US" sz="2400" b="1" dirty="0">
                <a:solidFill>
                  <a:srgbClr val="9C9487"/>
                </a:solidFill>
                <a:latin typeface="Noto Sans SC" pitchFamily="34" charset="0"/>
                <a:ea typeface="Noto Sans SC" pitchFamily="34" charset="-122"/>
                <a:cs typeface="Noto Sans SC" pitchFamily="34" charset="-120"/>
              </a:rPr>
              <a:t>THE END</a:t>
            </a:r>
            <a:endParaRPr lang="en-US" sz="2400" dirty="0"/>
          </a:p>
        </p:txBody>
      </p:sp>
      <p:sp>
        <p:nvSpPr>
          <p:cNvPr id="3" name="Text 1"/>
          <p:cNvSpPr/>
          <p:nvPr/>
        </p:nvSpPr>
        <p:spPr>
          <a:xfrm>
            <a:off x="3552825" y="2276475"/>
            <a:ext cx="3395663" cy="1033463"/>
          </a:xfrm>
          <a:prstGeom prst="rect">
            <a:avLst/>
          </a:prstGeom>
          <a:noFill/>
        </p:spPr>
        <p:txBody>
          <a:bodyPr wrap="square" rtlCol="0" anchor="t"/>
          <a:lstStyle/>
          <a:p>
            <a:pPr algn="r"/>
            <a:r>
              <a:rPr lang="en-US" sz="4500" b="1" dirty="0">
                <a:solidFill>
                  <a:schemeClr val="tx1">
                    <a:lumMod val="75000"/>
                    <a:lumOff val="25000"/>
                  </a:schemeClr>
                </a:solidFill>
                <a:latin typeface="Noto Sans SC" pitchFamily="34" charset="0"/>
                <a:ea typeface="Noto Sans SC" pitchFamily="34" charset="-122"/>
                <a:cs typeface="Noto Sans SC" pitchFamily="34" charset="-120"/>
              </a:rPr>
              <a:t>THANKS</a:t>
            </a:r>
            <a:endParaRPr lang="en-US" sz="4500" b="1" dirty="0">
              <a:solidFill>
                <a:schemeClr val="tx1">
                  <a:lumMod val="75000"/>
                  <a:lumOff val="25000"/>
                </a:schemeClr>
              </a:solidFill>
              <a:latin typeface="Noto Sans SC" pitchFamily="34" charset="0"/>
              <a:ea typeface="Noto Sans SC" pitchFamily="34" charset="-122"/>
              <a:cs typeface="Noto Sans SC" pitchFamily="34" charset="-12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关于代码质量</a:t>
            </a:r>
            <a:endParaRPr lang="en-US" sz="2400" dirty="0"/>
          </a:p>
        </p:txBody>
      </p:sp>
      <p:sp>
        <p:nvSpPr>
          <p:cNvPr id="3" name="Text 1"/>
          <p:cNvSpPr/>
          <p:nvPr/>
        </p:nvSpPr>
        <p:spPr>
          <a:xfrm>
            <a:off x="704850" y="12430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什么是代码质量？</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17002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为什么要关注代码质量？</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5" name="Text 3"/>
          <p:cNvSpPr/>
          <p:nvPr/>
        </p:nvSpPr>
        <p:spPr>
          <a:xfrm>
            <a:off x="704850" y="21574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如何提高代码质量？</a:t>
            </a:r>
            <a:endParaRPr lang="en-US" sz="1500" b="0"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什么是代码质量？</a:t>
            </a:r>
            <a:endParaRPr lang="en-US" sz="2400" dirty="0"/>
          </a:p>
        </p:txBody>
      </p:sp>
      <p:sp>
        <p:nvSpPr>
          <p:cNvPr id="3" name="Text 1"/>
          <p:cNvSpPr/>
          <p:nvPr/>
        </p:nvSpPr>
        <p:spPr>
          <a:xfrm>
            <a:off x="704850" y="1243013"/>
            <a:ext cx="7729538" cy="6858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代码质量是指代码的可读性、可维护性、可测试性、可扩展性和可靠性等方面的特征</a:t>
            </a:r>
            <a:endParaRPr lang="en-US" sz="1500" b="0"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为什么要关注代码质量？</a:t>
            </a:r>
            <a:endParaRPr lang="en-US" sz="2400" dirty="0"/>
          </a:p>
        </p:txBody>
      </p:sp>
      <p:sp>
        <p:nvSpPr>
          <p:cNvPr id="3" name="Text 1"/>
          <p:cNvSpPr/>
          <p:nvPr/>
        </p:nvSpPr>
        <p:spPr>
          <a:xfrm>
            <a:off x="704850" y="1243013"/>
            <a:ext cx="7729538" cy="8001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提高代码质量可以帮助我们减少错误、缺陷和漏洞，提高软件的稳定性和安全性。</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2043112"/>
            <a:ext cx="7729538" cy="8001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提高代码质量可以帮助我们提升开发速度、降低维护成本和适应变化，提高软件的竞争力和价值。</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5" name="Text 3"/>
          <p:cNvSpPr/>
          <p:nvPr/>
        </p:nvSpPr>
        <p:spPr>
          <a:xfrm>
            <a:off x="704850" y="2843213"/>
            <a:ext cx="7729538" cy="8001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提高代码质量可以帮助我们增强团队合作、沟通和学习，提高开发者的技能和信心。</a:t>
            </a:r>
            <a:endParaRPr lang="en-US" sz="1500" b="0"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如何提高代码质量？</a:t>
            </a:r>
            <a:endParaRPr lang="en-US" sz="2400" dirty="0"/>
          </a:p>
        </p:txBody>
      </p:sp>
      <p:sp>
        <p:nvSpPr>
          <p:cNvPr id="3" name="Text 1"/>
          <p:cNvSpPr/>
          <p:nvPr/>
        </p:nvSpPr>
        <p:spPr>
          <a:xfrm>
            <a:off x="704850" y="12430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制定编码规范，统一代码风格和格式，增加代码的可读性和一致性。</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1700213"/>
            <a:ext cx="7729538" cy="8001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分析代码，检测和修复潜在的问题，提前发现并避免错误。(使用阿里开发规范扫描等工具)</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5" name="Text 3"/>
          <p:cNvSpPr/>
          <p:nvPr/>
        </p:nvSpPr>
        <p:spPr>
          <a:xfrm>
            <a:off x="704850" y="2500312"/>
            <a:ext cx="7729538" cy="8001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进行代码审查Code Review，交流反馈和建议，共同改进代码的质量和功能。</a:t>
            </a:r>
            <a:endParaRPr lang="en-US" sz="1500" b="0"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871663" y="1881188"/>
            <a:ext cx="1452563" cy="690563"/>
          </a:xfrm>
          <a:prstGeom prst="rect">
            <a:avLst/>
          </a:prstGeom>
          <a:noFill/>
        </p:spPr>
        <p:txBody>
          <a:bodyPr wrap="square" rtlCol="0" anchor="t"/>
          <a:lstStyle/>
          <a:p>
            <a:r>
              <a:rPr lang="en-US" sz="3000" b="1" dirty="0">
                <a:solidFill>
                  <a:srgbClr val="C5C0B8"/>
                </a:solidFill>
                <a:latin typeface="Noto Sans SC" pitchFamily="34" charset="0"/>
                <a:ea typeface="Noto Sans SC" pitchFamily="34" charset="-122"/>
                <a:cs typeface="Noto Sans SC" pitchFamily="34" charset="-120"/>
              </a:rPr>
              <a:t>02</a:t>
            </a:r>
            <a:endParaRPr lang="en-US" sz="3000" dirty="0"/>
          </a:p>
        </p:txBody>
      </p:sp>
      <p:sp>
        <p:nvSpPr>
          <p:cNvPr id="3" name="Text 1"/>
          <p:cNvSpPr/>
          <p:nvPr/>
        </p:nvSpPr>
        <p:spPr>
          <a:xfrm>
            <a:off x="1871663" y="2638425"/>
            <a:ext cx="2653665" cy="1619250"/>
          </a:xfrm>
          <a:prstGeom prst="rect">
            <a:avLst/>
          </a:prstGeom>
          <a:noFill/>
        </p:spPr>
        <p:txBody>
          <a:bodyPr wrap="square" rtlCol="0" anchor="t"/>
          <a:lstStyle/>
          <a:p>
            <a:r>
              <a:rPr lang="en-US" sz="2400" b="1" dirty="0">
                <a:solidFill>
                  <a:schemeClr val="tx1">
                    <a:lumMod val="75000"/>
                    <a:lumOff val="25000"/>
                  </a:schemeClr>
                </a:solidFill>
                <a:latin typeface="Noto Sans SC" pitchFamily="34" charset="0"/>
                <a:ea typeface="Noto Sans SC" pitchFamily="34" charset="-122"/>
                <a:cs typeface="Noto Sans SC" pitchFamily="34" charset="-120"/>
              </a:rPr>
              <a:t>目前项目代码常见的问题及建议</a:t>
            </a:r>
            <a:endParaRPr lang="en-US" sz="2400" b="1" dirty="0">
              <a:solidFill>
                <a:schemeClr val="tx1">
                  <a:lumMod val="75000"/>
                  <a:lumOff val="25000"/>
                </a:schemeClr>
              </a:solidFill>
              <a:latin typeface="Noto Sans SC" pitchFamily="34" charset="0"/>
              <a:ea typeface="Noto Sans SC" pitchFamily="34" charset="-122"/>
              <a:cs typeface="Noto Sans SC" pitchFamily="34" charset="-12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5788" y="385763"/>
            <a:ext cx="8097203" cy="552450"/>
          </a:xfrm>
          <a:prstGeom prst="rect">
            <a:avLst/>
          </a:prstGeom>
          <a:noFill/>
        </p:spPr>
        <p:txBody>
          <a:bodyPr wrap="square" rtlCol="0" anchor="ctr"/>
          <a:lstStyle/>
          <a:p>
            <a:r>
              <a:rPr lang="en-US" sz="2400" b="1" dirty="0">
                <a:solidFill>
                  <a:srgbClr val="C5C0B8"/>
                </a:solidFill>
                <a:latin typeface="Noto Sans SC" pitchFamily="34" charset="0"/>
                <a:ea typeface="Noto Sans SC" pitchFamily="34" charset="-122"/>
                <a:cs typeface="Noto Sans SC" pitchFamily="34" charset="-120"/>
              </a:rPr>
              <a:t>目前项目代码常见的问题及建议</a:t>
            </a:r>
            <a:endParaRPr lang="en-US" sz="2400" dirty="0"/>
          </a:p>
        </p:txBody>
      </p:sp>
      <p:sp>
        <p:nvSpPr>
          <p:cNvPr id="3" name="Text 1"/>
          <p:cNvSpPr/>
          <p:nvPr/>
        </p:nvSpPr>
        <p:spPr>
          <a:xfrm>
            <a:off x="704850" y="1243013"/>
            <a:ext cx="7729538" cy="14859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看完前面的介绍(其实是ChatGpt回答的)，可以帮助大家理解代码质量大致是什么。但是总觉得是泛泛而谈，并且涉及到的问题是多个方面的，无法一次性根本解决。那么我们今天仅针对当前项目中，我认为比较严重的问题，进行一些分析，并提供一些建议，从简单的方面开始改善代码。</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4" name="Text 2"/>
          <p:cNvSpPr/>
          <p:nvPr/>
        </p:nvSpPr>
        <p:spPr>
          <a:xfrm>
            <a:off x="704850" y="27289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表象</a:t>
            </a:r>
            <a:endParaRPr lang="en-US" sz="1500" b="0" dirty="0">
              <a:solidFill>
                <a:schemeClr val="bg1"/>
              </a:solidFill>
              <a:latin typeface="Noto Sans SC" pitchFamily="34" charset="0"/>
              <a:ea typeface="Noto Sans SC" pitchFamily="34" charset="-122"/>
              <a:cs typeface="Noto Sans SC" pitchFamily="34" charset="-120"/>
            </a:endParaRPr>
          </a:p>
        </p:txBody>
      </p:sp>
      <p:sp>
        <p:nvSpPr>
          <p:cNvPr id="5" name="Text 3"/>
          <p:cNvSpPr/>
          <p:nvPr/>
        </p:nvSpPr>
        <p:spPr>
          <a:xfrm>
            <a:off x="704850" y="3186113"/>
            <a:ext cx="7729538" cy="457200"/>
          </a:xfrm>
          <a:prstGeom prst="rect">
            <a:avLst/>
          </a:prstGeom>
          <a:noFill/>
        </p:spPr>
        <p:txBody>
          <a:bodyPr wrap="square" rtlCol="0" anchor="t"/>
          <a:lstStyle/>
          <a:p>
            <a:pPr marL="342900" indent="-342900" algn="l">
              <a:lnSpc>
                <a:spcPts val="2305"/>
              </a:lnSpc>
              <a:buSzPct val="100000"/>
              <a:buChar char="•"/>
            </a:pPr>
            <a:r>
              <a:rPr lang="en-US" sz="1500" b="0" dirty="0">
                <a:solidFill>
                  <a:schemeClr val="bg1"/>
                </a:solidFill>
                <a:latin typeface="Noto Sans SC" pitchFamily="34" charset="0"/>
                <a:ea typeface="Noto Sans SC" pitchFamily="34" charset="-122"/>
                <a:cs typeface="Noto Sans SC" pitchFamily="34" charset="-120"/>
              </a:rPr>
              <a:t>本质</a:t>
            </a:r>
            <a:endParaRPr lang="en-US" sz="1500" b="0" dirty="0">
              <a:solidFill>
                <a:schemeClr val="bg1"/>
              </a:solidFill>
              <a:latin typeface="Noto Sans SC" pitchFamily="34" charset="0"/>
              <a:ea typeface="Noto Sans SC" pitchFamily="34" charset="-122"/>
              <a:cs typeface="Noto Sans SC" pitchFamily="34" charset="-120"/>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PP_MARK_KEY" val="214b263a-424a-4fda-ae18-539c9270d40b"/>
  <p:tag name="COMMONDATA" val="eyJoZGlkIjoiYThmNmFkN2E2MjFjNzFiOTI1ZTYzMDkwYzgyZjMzYjIifQ=="/>
</p:tagLst>
</file>

<file path=ppt/tags/tag2.xml><?xml version="1.0" encoding="utf-8"?>
<p:tagLst xmlns:p="http://schemas.openxmlformats.org/presentationml/2006/main">
  <p:tag name="KSO_WM_UNIT_PLACING_PICTURE_USER_VIEWPORT" val="{&quot;height&quot;:4519,&quot;width&quot;:14400}"/>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2206</Words>
  <Application>WPS 演示</Application>
  <PresentationFormat>On-screen Show (16:9)</PresentationFormat>
  <Paragraphs>196</Paragraphs>
  <Slides>30</Slides>
  <Notes>22</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30</vt:i4>
      </vt:variant>
    </vt:vector>
  </HeadingPairs>
  <TitlesOfParts>
    <vt:vector size="44" baseType="lpstr">
      <vt:lpstr>Arial</vt:lpstr>
      <vt:lpstr>宋体</vt:lpstr>
      <vt:lpstr>Wingdings</vt:lpstr>
      <vt:lpstr>Noto Sans SC</vt:lpstr>
      <vt:lpstr>Segoe Print</vt:lpstr>
      <vt:lpstr>Noto Sans SC</vt:lpstr>
      <vt:lpstr>Noto Sans SC</vt:lpstr>
      <vt:lpstr>Calibri</vt:lpstr>
      <vt:lpstr>微软雅黑</vt:lpstr>
      <vt:lpstr>Arial Unicode MS</vt:lpstr>
      <vt:lpstr>等线</vt:lpstr>
      <vt:lpstr>MingLiU-ExtB</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技术分享</dc:title>
  <dc:creator>l</dc:creator>
  <dc:subject>提高团队代码质量的一些建议</dc:subject>
  <cp:lastModifiedBy>Stream明耀</cp:lastModifiedBy>
  <cp:revision>46</cp:revision>
  <dcterms:created xsi:type="dcterms:W3CDTF">2023-03-29T07:51:00Z</dcterms:created>
  <dcterms:modified xsi:type="dcterms:W3CDTF">2023-03-30T05:56:02Z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B6C1868D3D98480CBCD9CC70BCDFFBDB</vt:lpwstr>
  </property>
  <property fmtid="{D5CDD505-2E9C-101B-9397-08002B2CF9AE}" pid="3" name="KSOProductBuildVer">
    <vt:lpwstr>2052-11.1.0.13703</vt:lpwstr>
  </property>
</Properties>
</file>